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theme" Target="theme/theme1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/>
          </p:nvPr>
        </p:nvSpPr>
        <p:spPr>
          <a:xfrm>
            <a:off x="640080" y="520000"/>
            <a:ext cx="10900000" cy="1100000"/>
          </a:xfrm>
        </p:spPr>
        <p:txBody>
          <a:bodyPr/>
          <a:lstStyle/>
          <a:p>
            <a:endParaRPr lang="de-DE"/>
          </a:p>
        </p:txBody>
      </p:sp>
      <p:sp>
        <p:nvSpPr>
          <p:cNvPr id="3" name="Inhalt"/>
          <p:cNvSpPr>
            <a:spLocks noGrp="1"/>
          </p:cNvSpPr>
          <p:nvPr>
            <p:ph type="body" idx="1"/>
          </p:nvPr>
        </p:nvSpPr>
        <p:spPr>
          <a:xfrm>
            <a:off x="640080" y="1750000"/>
            <a:ext cx="10900000" cy="4400000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F0C0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190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3600" b="0" dirty="0">
                <a:solidFill>
                  <a:srgbClr val="F0C040"/>
                </a:solidFill>
                <a:latin typeface="Inter"/>
              </a:rPr>
              <a:t>judobund.tv — rechtliche Prüfung, Plattformbedingungen und Vertragsgrundlage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3200000"/>
            <a:ext cx="10900000" cy="1900000"/>
          </a:xfrm>
        </p:spPr>
        <p:txBody>
          <a:bodyPr wrap="square">
            <a:normAutofit fontScale="92500" lnSpcReduction="10000"/>
          </a:bodyPr>
          <a:lstStyle/>
          <a:p>
            <a:pPr marL="0" indent="0">
              <a:buNone/>
            </a:pPr>
            <a:r>
              <a:rPr lang="de-DE" sz="1600" dirty="0">
                <a:solidFill>
                  <a:srgbClr val="E9E7E3"/>
                </a:solidFill>
              </a:rPr>
              <a:t>Gutachten · Deutscher Judo-Bund e.V.</a:t>
            </a:r>
          </a:p>
          <a:p>
            <a:pPr marL="0" indent="0">
              <a:buNone/>
            </a:pPr>
            <a:r>
              <a:rPr lang="de-DE" sz="1600" dirty="0">
                <a:solidFill>
                  <a:srgbClr val="E9E7E3"/>
                </a:solidFill>
              </a:rPr>
              <a:t>Fassung 15 · Stand 28.09.2026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F0C0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190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3600" b="0" dirty="0">
                <a:solidFill>
                  <a:srgbClr val="F0C040"/>
                </a:solidFill>
                <a:latin typeface="Inter"/>
              </a:rPr>
              <a:t>Das Ergebnis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3200000"/>
            <a:ext cx="10900000" cy="19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600" dirty="0">
                <a:solidFill>
                  <a:srgbClr val="E9E7E3"/>
                </a:solidFill>
              </a:rPr>
              <a:t>14 Punkte zulässig — keine Bedenken</a:t>
            </a:r>
          </a:p>
          <a:p>
            <a:pPr marL="285750" indent="-285750">
              <a:buChar char="—"/>
            </a:pPr>
            <a:r>
              <a:rPr lang="de-DE" sz="1600" dirty="0">
                <a:solidFill>
                  <a:srgbClr val="E9E7E3"/>
                </a:solidFill>
              </a:rPr>
              <a:t>12 Punkte mit Auflagen — machbar, wenn die Auflage erfüllt wird</a:t>
            </a:r>
          </a:p>
          <a:p>
            <a:pPr marL="285750" indent="-285750">
              <a:buChar char="—"/>
            </a:pPr>
            <a:r>
              <a:rPr lang="de-DE" sz="1600" dirty="0">
                <a:solidFill>
                  <a:srgbClr val="E9E7E3"/>
                </a:solidFill>
              </a:rPr>
              <a:t>6 Punkte vorher klären — vor dem Start zu erledigen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8FB185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52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2600" b="0" dirty="0">
                <a:solidFill>
                  <a:srgbClr val="F0C040"/>
                </a:solidFill>
                <a:latin typeface="Inter"/>
              </a:rPr>
              <a:t>Zulässig (1/3)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1750000"/>
            <a:ext cx="10900000" cy="44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Eigene Videos aus euren Kanälen einbetten — Der offizielle Embed ist von den YouTube-Bedingungen ausdrücklich gedeckt.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Werbung auf judobund.tv neben dem Player — Werbung neben dem Player ist erlaubt; untersagt ist sie nur im Player und im Wiedergabefluss.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Eure Rechte bleiben bei euch — Die Lizenz an YouTube ist nicht-exklusiv — die Eigenvermarktung bleibt unberührt.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Der eigene Inhalt der Seite trägt — Zeitpläne, Ergebnisse, Berichte und Mediathek erfüllen die Anforderung an eigenständigen Inhalt.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Overlay über euren Server — Das Overlay wird vor dem Upload ins eigene Signal gerendert und ist damit keine Player-Manipulation.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Portal und Token-Link statt weitergegebener Zugangsdaten — Jeder Sendeberechtigte erhält einen eigenen, entziehbaren Zugang statt geteilter Zugangsdaten.</a:t>
            </a:r>
          </a:p>
        </p:txBody>
      </p:sp>
      <p:sp>
        <p:nvSpPr>
          <p:cNvPr id="5" name="Fuss"/>
          <p:cNvSpPr/>
          <p:nvPr/>
        </p:nvSpPr>
        <p:spPr>
          <a:xfrm>
            <a:off x="640080" y="6180000"/>
            <a:ext cx="10900000" cy="360000"/>
          </a:xfrm>
          <a:prstGeom prst="rect">
            <a:avLst/>
          </a:prstGeom>
        </p:spPr>
        <p:txBody>
          <a:bodyPr/>
          <a:lstStyle/>
          <a:p>
            <a:r>
              <a:rPr lang="de-DE" sz="1000" dirty="0">
                <a:solidFill>
                  <a:srgbClr val="95918B"/>
                </a:solidFill>
              </a:rPr>
              <a:t>Keine Bedenken — so umsetzbar  ·  14 Punkte insgesamt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8FB185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52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2600" b="0" dirty="0">
                <a:solidFill>
                  <a:srgbClr val="F0C040"/>
                </a:solidFill>
                <a:latin typeface="Inter"/>
              </a:rPr>
              <a:t>Zulässig (2/3)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1750000"/>
            <a:ext cx="10900000" cy="44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Werbekennzeichnung ist über das Overlay erledigt — Die Anzeigenkennzeichnung läuft global über das Overlay und ist in § 4 Abs. 4 beider Vereinbarungen abgesichert.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Bilder von Sportlern — die Ausschreibung trägt — Die Ausschreibung trägt die mediale Verbreitung; ein zusätzliches Einwilligungsformular ist nicht erforderlich.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Stream-Key ist der Weg mit der geringsten Rechtevergabe — Der Stream-Key vergibt allein das Senderecht — ein Kanalmanager-Zugang wäre deutlich mehr Zugriff.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Ihr werdet keine Plattform — Ohne eigenes Hosting greifen die Plattformpflichten des Digital Services Act nicht.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Keine Rundfunkzulassung nötig — Eine Rundfunkzulassung greift erst ab durchschnittlich 20.000 gleichzeitigen Zuschauern.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Was unberührt bleibt — Alles außerhalb des Warenkorbs — der weit überwiegende Teil des Vereinsalltags — ist vom Vertrag nicht erfasst.</a:t>
            </a:r>
          </a:p>
        </p:txBody>
      </p:sp>
      <p:sp>
        <p:nvSpPr>
          <p:cNvPr id="5" name="Fuss"/>
          <p:cNvSpPr/>
          <p:nvPr/>
        </p:nvSpPr>
        <p:spPr>
          <a:xfrm>
            <a:off x="640080" y="6180000"/>
            <a:ext cx="10900000" cy="360000"/>
          </a:xfrm>
          <a:prstGeom prst="rect">
            <a:avLst/>
          </a:prstGeom>
        </p:spPr>
        <p:txBody>
          <a:bodyPr/>
          <a:lstStyle/>
          <a:p>
            <a:r>
              <a:rPr lang="de-DE" sz="1000" dirty="0">
                <a:solidFill>
                  <a:srgbClr val="95918B"/>
                </a:solidFill>
              </a:rPr>
              <a:t>Keine Bedenken — so umsetzbar  ·  14 Punkte insgesamt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8FB185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52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2600" b="0" dirty="0">
                <a:solidFill>
                  <a:srgbClr val="F0C040"/>
                </a:solidFill>
                <a:latin typeface="Inter"/>
              </a:rPr>
              <a:t>Zulässig (3/3)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1750000"/>
            <a:ext cx="10900000" cy="44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Kooperationsvereinbarung v9 — Produktionspartner produziert für den DJB — Deckt den Fall ab, dass ein externer Partner für den DJB produziert — Nutzungsrechte und Vermarktungshoheit bleiben beim Verband.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Nutzungsvereinbarung V6 — Verein sendet über die Kanäle des DJB — Deckt den Fall ab, dass ein Sendeberechtigter über die Kanäle des DJB sendet — ohne Kanalzugriff, jederzeit widerruflich.</a:t>
            </a:r>
          </a:p>
        </p:txBody>
      </p:sp>
      <p:sp>
        <p:nvSpPr>
          <p:cNvPr id="5" name="Fuss"/>
          <p:cNvSpPr/>
          <p:nvPr/>
        </p:nvSpPr>
        <p:spPr>
          <a:xfrm>
            <a:off x="640080" y="6180000"/>
            <a:ext cx="10900000" cy="360000"/>
          </a:xfrm>
          <a:prstGeom prst="rect">
            <a:avLst/>
          </a:prstGeom>
        </p:spPr>
        <p:txBody>
          <a:bodyPr/>
          <a:lstStyle/>
          <a:p>
            <a:r>
              <a:rPr lang="de-DE" sz="1000" dirty="0">
                <a:solidFill>
                  <a:srgbClr val="95918B"/>
                </a:solidFill>
              </a:rPr>
              <a:t>Keine Bedenken — so umsetzbar  ·  14 Punkte insgesamt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D7B26B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52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2600" b="0" dirty="0">
                <a:solidFill>
                  <a:srgbClr val="F0C040"/>
                </a:solidFill>
                <a:latin typeface="Inter"/>
              </a:rPr>
              <a:t>Mit Auflagen (1/2)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1750000"/>
            <a:ext cx="10900000" cy="44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Pflichtangaben auf der Seite — Impressum, Datenschutzerklärung und Werbekennzeichnung sind einmal sauber einzurichten.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Einwilligung, bevor der Player lädt — Der Player darf erst nach Zustimmung laden — Zwei-Klick-Lösung oder Consent-Banner.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Werbeplatzierung: Abstand halten — Sponsorenflächen brauchen sichtbaren Abstand zum Player; kein vorgeschalteter Anzeigenspot.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Musik ist das größte praktische Risiko — Ein Content-ID-Claim trifft den Kanalinhaber, also den DJB — vertraglich bereits abgefangen.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Ihr haftet für das, was über euren Kanal läuft — Streams unter der Kennung des DJB gelten rechtlich als dessen eigene Inhalte.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Konkurrierende Sponsoren — Sponsoren der Sendeberechtigten dürfen nicht mit DJB-Ausrüstern konkurrieren.</a:t>
            </a:r>
          </a:p>
        </p:txBody>
      </p:sp>
      <p:sp>
        <p:nvSpPr>
          <p:cNvPr id="5" name="Fuss"/>
          <p:cNvSpPr/>
          <p:nvPr/>
        </p:nvSpPr>
        <p:spPr>
          <a:xfrm>
            <a:off x="640080" y="6180000"/>
            <a:ext cx="10900000" cy="360000"/>
          </a:xfrm>
          <a:prstGeom prst="rect">
            <a:avLst/>
          </a:prstGeom>
        </p:spPr>
        <p:txBody>
          <a:bodyPr/>
          <a:lstStyle/>
          <a:p>
            <a:r>
              <a:rPr lang="de-DE" sz="1000" dirty="0">
                <a:solidFill>
                  <a:srgbClr val="95918B"/>
                </a:solidFill>
              </a:rPr>
              <a:t>Machbar, wenn die Auflage erfüllt wird  ·  12 Punkte insgesamt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D7B26B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52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2600" b="0" dirty="0">
                <a:solidFill>
                  <a:srgbClr val="F0C040"/>
                </a:solidFill>
                <a:latin typeface="Inter"/>
              </a:rPr>
              <a:t>Mit Auflagen (2/2)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1750000"/>
            <a:ext cx="10900000" cy="44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Werbeeinnahmen und Gemeinnützigkeit — Werbeerlöse sind steuerpflichtiger Geschäftsbetrieb; ab 45.000 Euro im Jahr fallen Steuern an.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Landesmedienanstalt — Eine Zulassung ist nicht nötig; eine Unbedenklichkeitsbescheinigung ist als Nachweis sinnvoll.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Die Rechtekette — wer gibt wem was, und was davon ist belegt — Die Rechte fließen vom DJB zu SportA; SportEurope.tv ist der bereits sublizenzierte Kanal, im Merkblatt unter altem Namen geführt.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So sollte es sein, so ist es, so kommt man hin — Vier von fünf Punkten sind inhaltlich in Ordnung, aber nicht schriftlich festgehalten.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Was dem DJB als eigenes Recht verbleibt — Highlight- und Livestreaming-Recht bleiben beim Verband, aber nicht-exklusiv und an Fristen gebunden.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Ausgangslage — Das Rückrecht des Verbandes besteht, ist aber allgemein formuliert und nennt judobund.tv nicht namentlich.</a:t>
            </a:r>
          </a:p>
        </p:txBody>
      </p:sp>
      <p:sp>
        <p:nvSpPr>
          <p:cNvPr id="5" name="Fuss"/>
          <p:cNvSpPr/>
          <p:nvPr/>
        </p:nvSpPr>
        <p:spPr>
          <a:xfrm>
            <a:off x="640080" y="6180000"/>
            <a:ext cx="10900000" cy="360000"/>
          </a:xfrm>
          <a:prstGeom prst="rect">
            <a:avLst/>
          </a:prstGeom>
        </p:spPr>
        <p:txBody>
          <a:bodyPr/>
          <a:lstStyle/>
          <a:p>
            <a:r>
              <a:rPr lang="de-DE" sz="1000" dirty="0">
                <a:solidFill>
                  <a:srgbClr val="95918B"/>
                </a:solidFill>
              </a:rPr>
              <a:t>Machbar, wenn die Auflage erfüllt wird  ·  12 Punkte insgesamt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C67B63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52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2600" b="0" dirty="0">
                <a:solidFill>
                  <a:srgbClr val="F0C040"/>
                </a:solidFill>
                <a:latin typeface="Inter"/>
              </a:rPr>
              <a:t>Vorher klären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1750000"/>
            <a:ext cx="10900000" cy="44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1 · Plattform SportEurope.tv — Bedingungen bekannt, Vertragspapier fehlt — Keine Exklusivität, eigene Werbepartner und Einbettung sind öffentlich zugesagt — es fehlt nur die vertragliche Form.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2 · Effektivdaten der Plattformdokumente — Effektivdatum und Abschnittsnummern der YouTube-Dokumente sind noch zu belegen.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3 · Der Warenkorb — was drinsteht, und was noch zu klären ist — Der Warenkorb umfasst nationale Meisterschaften, Bundesligen, Pokal, Kata sowie EJU- und IJF-Turniere in Deutschland; ob die Gruppenmeisterschaften dazugehören, ist zu bestätigen.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Nachtrag für Werbung außerhalb des Players und Einbettung — Vier Klarstellungen im Nachtrag schaffen Rechtssicherheit für Werbung, Einbettung, Domain und Namensfortführung.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Was der DJB abgegeben hat — An den Warenkorb-Veranstaltungen hält SportA die vollständige Exklusivität — unbeschränkt und weiterübertragbar.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Arbeitshypothese des Verbands — Überholt: SportEurope.tv ist nachweislich der umbenannte Sportdeutschland.TV und damit bereits sublizenziert.</a:t>
            </a:r>
          </a:p>
        </p:txBody>
      </p:sp>
      <p:sp>
        <p:nvSpPr>
          <p:cNvPr id="5" name="Fuss"/>
          <p:cNvSpPr/>
          <p:nvPr/>
        </p:nvSpPr>
        <p:spPr>
          <a:xfrm>
            <a:off x="640080" y="6180000"/>
            <a:ext cx="10900000" cy="360000"/>
          </a:xfrm>
          <a:prstGeom prst="rect">
            <a:avLst/>
          </a:prstGeom>
        </p:spPr>
        <p:txBody>
          <a:bodyPr/>
          <a:lstStyle/>
          <a:p>
            <a:r>
              <a:rPr lang="de-DE" sz="1000" dirty="0">
                <a:solidFill>
                  <a:srgbClr val="95918B"/>
                </a:solidFill>
              </a:rPr>
              <a:t>Vor dem Start zu erledigen  ·  6 Punkte insgesamt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D7B26B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52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2600" b="0" dirty="0">
                <a:solidFill>
                  <a:srgbClr val="F0C040"/>
                </a:solidFill>
                <a:latin typeface="Inter"/>
              </a:rPr>
              <a:t>Was zu tun ist (1)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1750000"/>
            <a:ext cx="10900000" cy="44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Pflichtangaben auf der Seite: einmal einrichten, dann erledigt.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Einwilligung, bevor der Player lädt: Consent-Banner oder Zwei-Klick-Lösung einbauen.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Werbeplatzierung: Abstand halten: Werbung in eigenen Containern mit sichtbarem Abstand, nicht bündig an der Player-Kante, kein Autoplay-Spot davor.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Werbeeinnahmen und Gemeinnützigkeit: getrennt buchen, Steuerberater früh einbinden.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Landesmedienanstalt: formlos bei der zuständigen Landesmedienanstalt anfragen.</a:t>
            </a:r>
          </a:p>
        </p:txBody>
      </p:sp>
      <p:sp>
        <p:nvSpPr>
          <p:cNvPr id="5" name="Fuss"/>
          <p:cNvSpPr/>
          <p:nvPr/>
        </p:nvSpPr>
        <p:spPr>
          <a:xfrm>
            <a:off x="640080" y="6180000"/>
            <a:ext cx="10900000" cy="360000"/>
          </a:xfrm>
          <a:prstGeom prst="rect">
            <a:avLst/>
          </a:prstGeom>
        </p:spPr>
        <p:txBody>
          <a:bodyPr/>
          <a:lstStyle/>
          <a:p>
            <a:r>
              <a:rPr lang="de-DE" sz="1000" dirty="0">
                <a:solidFill>
                  <a:srgbClr val="95918B"/>
                </a:solidFill>
              </a:rPr>
              <a:t>11 Aufgaben insgesamt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D7B26B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52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2600" b="0" dirty="0">
                <a:solidFill>
                  <a:srgbClr val="F0C040"/>
                </a:solidFill>
                <a:latin typeface="Inter"/>
              </a:rPr>
              <a:t>Was zu tun ist (2)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1750000"/>
            <a:ext cx="10900000" cy="44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1 · Plattform SportEurope.tv — Bedingungen bekannt, Vertragspapier fehlt: Die gesonderte Vereinbarung bei partner@sporteurope.tv anfordern und die drei Punkte — keine Exklusivität, Werbung im Umfeld, Einbettung auf judobund…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2 · Effektivdaten der Plattformdokumente: die vier Dokumente aus Abschnitt 11 aufrufen, Datum und Abschnitt notieren, Ausdruck als Anlage zur Vorstandsvorlage.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3 · Der Warenkorb — was drinsteht, und was noch zu klären ist: Bei SportA anfragen, ob die Gruppenmeisterschaften (Nord, Süd, West, Ost) als Qualifikationsebene unterhalb der DEM vom Warenkorb erfasst sind oder n…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Nachtrag für Werbung außerhalb des Players und Einbettung: Entwurf an ISPC als Vertragspartner richten, SportA über Miriam Neuhäuser oder Rüdiger Schapmann einbeziehen.</a:t>
            </a:r>
          </a:p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Arbeitshypothese des Verbands: Bei SportA (Kontakte unten) direkt anfragen: Betreiber und vertragliche Stellung von SportEurope.tv gegenüber SportA/ARD/ZDF klären, bevor eine Einbi…</a:t>
            </a:r>
          </a:p>
        </p:txBody>
      </p:sp>
      <p:sp>
        <p:nvSpPr>
          <p:cNvPr id="5" name="Fuss"/>
          <p:cNvSpPr/>
          <p:nvPr/>
        </p:nvSpPr>
        <p:spPr>
          <a:xfrm>
            <a:off x="640080" y="6180000"/>
            <a:ext cx="10900000" cy="360000"/>
          </a:xfrm>
          <a:prstGeom prst="rect">
            <a:avLst/>
          </a:prstGeom>
        </p:spPr>
        <p:txBody>
          <a:bodyPr/>
          <a:lstStyle/>
          <a:p>
            <a:r>
              <a:rPr lang="de-DE" sz="1000" dirty="0">
                <a:solidFill>
                  <a:srgbClr val="95918B"/>
                </a:solidFill>
              </a:rPr>
              <a:t>11 Aufgaben insgesamt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D7B26B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52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2600" b="0" dirty="0">
                <a:solidFill>
                  <a:srgbClr val="F0C040"/>
                </a:solidFill>
                <a:latin typeface="Inter"/>
              </a:rPr>
              <a:t>Was zu tun ist (3)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1750000"/>
            <a:ext cx="10900000" cy="44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500" dirty="0">
                <a:solidFill>
                  <a:srgbClr val="E9E7E3"/>
                </a:solidFill>
              </a:rPr>
              <a:t>Ausgangslage: Formulierungsvorschlag für den Nachtrag entwerfen und an Miriam Neuhäuser oder Rüdiger Schapmann (SportA) übermitteln, verbunden mit der Anfrage zum …</a:t>
            </a:r>
          </a:p>
        </p:txBody>
      </p:sp>
      <p:sp>
        <p:nvSpPr>
          <p:cNvPr id="5" name="Fuss"/>
          <p:cNvSpPr/>
          <p:nvPr/>
        </p:nvSpPr>
        <p:spPr>
          <a:xfrm>
            <a:off x="640080" y="6180000"/>
            <a:ext cx="10900000" cy="360000"/>
          </a:xfrm>
          <a:prstGeom prst="rect">
            <a:avLst/>
          </a:prstGeom>
        </p:spPr>
        <p:txBody>
          <a:bodyPr/>
          <a:lstStyle/>
          <a:p>
            <a:r>
              <a:rPr lang="de-DE" sz="1000" dirty="0">
                <a:solidFill>
                  <a:srgbClr val="95918B"/>
                </a:solidFill>
              </a:rPr>
              <a:t>11 Aufgaben insgesamt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"/>
          <p:cNvSpPr/>
          <p:nvPr/>
        </p:nvSpPr>
        <p:spPr>
          <a:xfrm>
            <a:off x="0" y="0"/>
            <a:ext cx="68580" cy="6858000"/>
          </a:xfrm>
          <a:prstGeom prst="rect">
            <a:avLst/>
          </a:prstGeom>
          <a:solidFill>
            <a:srgbClr val="F0C0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itel"/>
          <p:cNvSpPr>
            <a:spLocks noGrp="1"/>
          </p:cNvSpPr>
          <p:nvPr>
            <p:ph type="title"/>
          </p:nvPr>
        </p:nvSpPr>
        <p:spPr>
          <a:xfrm>
            <a:off x="640080" y="1900000"/>
            <a:ext cx="10900000" cy="1100000"/>
          </a:xfrm>
        </p:spPr>
        <p:txBody>
          <a:bodyPr wrap="square">
            <a:normAutofit/>
          </a:bodyPr>
          <a:lstStyle/>
          <a:p>
            <a:pPr algn="l"/>
            <a:r>
              <a:rPr lang="de-DE" sz="3600" b="0" dirty="0">
                <a:solidFill>
                  <a:srgbClr val="F0C040"/>
                </a:solidFill>
                <a:latin typeface="Inter"/>
              </a:rPr>
              <a:t>Grundlagen</a:t>
            </a:r>
          </a:p>
        </p:txBody>
      </p:sp>
      <p:sp>
        <p:nvSpPr>
          <p:cNvPr id="4" name="Inhalt"/>
          <p:cNvSpPr>
            <a:spLocks noGrp="1"/>
          </p:cNvSpPr>
          <p:nvPr>
            <p:ph type="body" idx="1"/>
          </p:nvPr>
        </p:nvSpPr>
        <p:spPr>
          <a:xfrm>
            <a:off x="640080" y="3200000"/>
            <a:ext cx="10900000" cy="1900000"/>
          </a:xfrm>
        </p:spPr>
        <p:txBody>
          <a:bodyPr wrap="square">
            <a:normAutofit fontScale="92500" lnSpcReduction="10000"/>
          </a:bodyPr>
          <a:lstStyle/>
          <a:p>
            <a:pPr marL="285750" indent="-285750">
              <a:buChar char="—"/>
            </a:pPr>
            <a:r>
              <a:rPr lang="de-DE" sz="1600" dirty="0">
                <a:solidFill>
                  <a:srgbClr val="E9E7E3"/>
                </a:solidFill>
              </a:rPr>
              <a:t>TV-Vertrag 2025–2027 ISPC / DJB samt SportA-Merkblatt</a:t>
            </a:r>
          </a:p>
          <a:p>
            <a:pPr marL="285750" indent="-285750">
              <a:buChar char="—"/>
            </a:pPr>
            <a:r>
              <a:rPr lang="de-DE" sz="1600" dirty="0">
                <a:solidFill>
                  <a:srgbClr val="E9E7E3"/>
                </a:solidFill>
              </a:rPr>
              <a:t>Kooperationsvereinbarung v9 und Nutzungsvereinbarung V6</a:t>
            </a:r>
          </a:p>
          <a:p>
            <a:pPr marL="285750" indent="-285750">
              <a:buChar char="—"/>
            </a:pPr>
            <a:r>
              <a:rPr lang="de-DE" sz="1600" dirty="0">
                <a:solidFill>
                  <a:srgbClr val="E9E7E3"/>
                </a:solidFill>
              </a:rPr>
              <a:t>YouTube-Nutzungsbedingungen, Developer Policies, Werbe-Hilfeartikel</a:t>
            </a:r>
          </a:p>
          <a:p>
            <a:pPr marL="0" indent="0">
              <a:buNone/>
            </a:pPr>
            <a:r>
              <a:rPr lang="de-DE" sz="1600" dirty="0">
                <a:solidFill>
                  <a:srgbClr val="E9E7E3"/>
                </a:solidFill>
              </a:rPr>
              <a:t>Herleitung und Volltexte: judobund.tv — Bearbeitungsseite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udobund.tv">
  <a:themeElements>
    <a:clrScheme name="judobund.tv">
      <a:dk1>
        <a:srgbClr val="161616"/>
      </a:dk1>
      <a:lt1>
        <a:srgbClr val="E9E7E3"/>
      </a:lt1>
      <a:dk2>
        <a:srgbClr val="242424"/>
      </a:dk2>
      <a:lt2>
        <a:srgbClr val="95918B"/>
      </a:lt2>
      <a:accent1>
        <a:srgbClr val="F0C040"/>
      </a:accent1>
      <a:accent2>
        <a:srgbClr val="8FB185"/>
      </a:accent2>
      <a:accent3>
        <a:srgbClr val="D7B26B"/>
      </a:accent3>
      <a:accent4>
        <a:srgbClr val="C67B63"/>
      </a:accent4>
      <a:accent5>
        <a:srgbClr val="C1B596"/>
      </a:accent5>
      <a:accent6>
        <a:srgbClr val="F0C040"/>
      </a:accent6>
      <a:hlink>
        <a:srgbClr val="F0C040"/>
      </a:hlink>
      <a:folHlink>
        <a:srgbClr val="C9A03A"/>
      </a:folHlink>
    </a:clrScheme>
    <a:fontScheme name="judobund.tv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judobund.tv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