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Types>
</file>

<file path=_rels/.rels><?xml version="1.0" encoding="UTF-8" standalone="yes"?><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Lst>
  <p:sldSz cx="12192000" cy="6858000"/>
  <p:notesSz cx="6858000" cy="9144000"/>
</p:presentation>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theme" Target="theme/theme1.xml"/></Relationship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p:cNvSpPr>
            <a:spLocks noGrp="1"/>
          </p:cNvSpPr>
          <p:nvPr>
            <p:ph type="title"/>
          </p:nvPr>
        </p:nvSpPr>
        <p:spPr>
          <a:xfrm>
            <a:off x="640080" y="520000"/>
            <a:ext cx="10900000" cy="1100000"/>
          </a:xfrm>
        </p:spPr>
        <p:txBody>
          <a:bodyPr/>
          <a:lstStyle/>
          <a:p>
            <a:endParaRPr lang="de-DE"/>
          </a:p>
        </p:txBody>
      </p:sp>
      <p:sp>
        <p:nvSpPr>
          <p:cNvPr id="3" name="Inhalt"/>
          <p:cNvSpPr>
            <a:spLocks noGrp="1"/>
          </p:cNvSpPr>
          <p:nvPr>
            <p:ph type="body" idx="1"/>
          </p:nvPr>
        </p:nvSpPr>
        <p:spPr>
          <a:xfrm>
            <a:off x="640080" y="1750000"/>
            <a:ext cx="10900000" cy="4400000"/>
          </a:xfrm>
        </p:spPr>
        <p:txBody>
          <a:bodyPr/>
          <a:lstStyle/>
          <a:p>
            <a:endParaRPr lang="de-DE"/>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61616"/>
        </a:solidFill>
        <a:effectLst/>
      </p:bgPr>
    </p:bg>
    <p:spTree>
      <p:nvGrpSpPr>
        <p:cNvPr id="1" name=""/>
        <p:cNvGrpSpPr/>
        <p:nvPr/>
      </p:nvGrpSpPr>
      <p:grpSpPr>
        <a:xfrm>
          <a:off x="0" y="0"/>
          <a:ext cx="0" cy="0"/>
          <a:chOff x="0" y="0"/>
          <a:chExt cx="0" cy="0"/>
        </a:xfrm>
      </p:grpSpPr>
    </p:spTree>
  </p:cSld>
  <p:clrMap bg1="dk1" tx1="lt1" bg2="dk2" tx2="lt2" accent1="accent1" accent2="accent2" accent3="accent3" accent4="accent4" accent5="accent5" accent6="accent6" hlink="hlink" folHlink="folHlink"/>
  <p:sldLayoutIdLst>
    <p:sldLayoutId id="2147483649" r:id="rId1"/>
  </p:sldLayoutIdLst>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F0C040"/>
          </a:solidFill>
          <a:ln>
            <a:noFill/>
          </a:ln>
        </p:spPr>
        <p:txBody>
          <a:bodyPr/>
          <a:lstStyle/>
          <a:p/>
        </p:txBody>
      </p:sp>
      <p:sp>
        <p:nvSpPr>
          <p:cNvPr id="3" name="Titel"/>
          <p:cNvSpPr>
            <a:spLocks noGrp="1"/>
          </p:cNvSpPr>
          <p:nvPr>
            <p:ph type="title"/>
          </p:nvPr>
        </p:nvSpPr>
        <p:spPr>
          <a:xfrm>
            <a:off x="640080" y="1900000"/>
            <a:ext cx="10900000" cy="1100000"/>
          </a:xfrm>
        </p:spPr>
        <p:txBody>
          <a:bodyPr wrap="square">
            <a:normAutofit/>
          </a:bodyPr>
          <a:lstStyle/>
          <a:p>
            <a:pPr algn="l"/>
            <a:r>
              <a:rPr lang="de-DE" sz="3600" b="0" dirty="0">
                <a:solidFill>
                  <a:srgbClr val="F0C040"/>
                </a:solidFill>
                <a:latin typeface="Inter"/>
              </a:rPr>
              <a:t>judobund.tv — rechtliche Prüfung, Plattformbedingungen und Vertragsgrundlage</a:t>
            </a:r>
          </a:p>
        </p:txBody>
      </p:sp>
      <p:sp>
        <p:nvSpPr>
          <p:cNvPr id="4" name="Inhalt"/>
          <p:cNvSpPr>
            <a:spLocks noGrp="1"/>
          </p:cNvSpPr>
          <p:nvPr>
            <p:ph type="body" idx="1"/>
          </p:nvPr>
        </p:nvSpPr>
        <p:spPr>
          <a:xfrm>
            <a:off x="640080" y="3200000"/>
            <a:ext cx="10900000" cy="1900000"/>
          </a:xfrm>
        </p:spPr>
        <p:txBody>
          <a:bodyPr wrap="square">
            <a:normAutofit fontScale="92500" lnSpcReduction="10000"/>
          </a:bodyPr>
          <a:lstStyle/>
          <a:p>
            <a:pPr marL="0" indent="0">
              <a:buNone/>
            </a:pPr>
            <a:r>
              <a:rPr lang="de-DE" sz="1600" dirty="0">
                <a:solidFill>
                  <a:srgbClr val="E9E7E3"/>
                </a:solidFill>
              </a:rPr>
              <a:t>Was zulässig ist, was Auflagen hat, was vorher geklärt werden muss. Fassung 14
  ergänzte den in Fassung 13 fehlenden Originalvertrag (TV-Vertrag 2025–2027 ISPC/DJB samt
  SportA-Merkblatt). Fassung 15 schärft daraus zwei Punkte: die Kanalkontrolle als durchgängiges
  Prinzip über alle Vertragsrollen hinweg, und einen Vorschlag für einen Vertragsnachtrag zur
  Einbindung von SportEurope.tv. Stand 22. September 2026.</a:t>
            </a:r>
          </a:p>
          <a:p>
            <a:pPr marL="0" indent="0">
              <a:buNone/>
            </a:pPr>
            <a:r>
              <a:rPr lang="de-DE" sz="1600" dirty="0">
                <a:solidFill>
                  <a:srgbClr val="E9E7E3"/>
                </a:solidFill>
              </a:rPr>
              <a:t>Fassung 15 · Stand 28.09.2026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95918B"/>
          </a:solidFill>
          <a:ln>
            <a:noFill/>
          </a:ln>
        </p:spPr>
        <p:txBody>
          <a:bodyPr/>
          <a:lstStyle/>
          <a:p/>
        </p:txBody>
      </p:sp>
      <p:sp>
        <p:nvSpPr>
          <p:cNvPr id="3" name="Titel"/>
          <p:cNvSpPr>
            <a:spLocks noGrp="1"/>
          </p:cNvSpPr>
          <p:nvPr>
            <p:ph type="title"/>
          </p:nvPr>
        </p:nvSpPr>
        <p:spPr>
          <a:xfrm>
            <a:off x="640080" y="1900000"/>
            <a:ext cx="10900000" cy="1100000"/>
          </a:xfrm>
        </p:spPr>
        <p:txBody>
          <a:bodyPr wrap="square">
            <a:normAutofit/>
          </a:bodyPr>
          <a:lstStyle/>
          <a:p>
            <a:pPr algn="l"/>
            <a:r>
              <a:rPr lang="de-DE" sz="3600" b="0" dirty="0">
                <a:solidFill>
                  <a:srgbClr val="95918B"/>
                </a:solidFill>
                <a:latin typeface="Inter"/>
              </a:rPr>
              <a:t>Das Vorhaben in sechs Punkten</a:t>
            </a:r>
          </a:p>
        </p:txBody>
      </p:sp>
      <p:sp>
        <p:nvSpPr>
          <p:cNvPr id="4" name="Inhalt"/>
          <p:cNvSpPr>
            <a:spLocks noGrp="1"/>
          </p:cNvSpPr>
          <p:nvPr>
            <p:ph type="body" idx="1"/>
          </p:nvPr>
        </p:nvSpPr>
        <p:spPr>
          <a:xfrm>
            <a:off x="640080" y="3200000"/>
            <a:ext cx="10900000" cy="1900000"/>
          </a:xfrm>
        </p:spPr>
        <p:txBody>
          <a:bodyPr wrap="square">
            <a:normAutofit fontScale="92500" lnSpcReduction="10000"/>
          </a:bodyPr>
          <a:lstStyle/>
          <a:p>
            <a:pPr marL="0" indent="0">
              <a:buNone/>
            </a:pPr>
            <a:r>
              <a:rPr lang="de-DE" sz="1600" dirty="0">
                <a:solidFill>
                  <a:srgbClr val="E9E7E3"/>
                </a:solidFill>
              </a:rPr>
              <a:t>Damit klar ist, worauf sich die Bewertung bezieht.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95918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Das Vorhaben in sechs Punkten</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Es gibt in keiner der drei Vertragsebenen und bei keiner Rolle eine Konstellation, in der ein Dritter die Kanalhoheit erhält — nur der Umfang dessen, was auf dem DJB-eigenen Kanal gesendet werden darf, unterscheidet sich (frei be…</a:t>
            </a:r>
          </a:p>
          <a:p>
            <a:pPr marL="0" indent="0">
              <a:buNone/>
            </a:pPr>
            <a:r>
              <a:rPr lang="de-DE" sz="1500" dirty="0">
                <a:solidFill>
                  <a:srgbClr val="E9E7E3"/>
                </a:solidFill>
              </a:rPr>
              <a:t>Durchgängiges Prinzip, unabhängig von der Rolle: Egal ob Verein, Landesverband, Ausrichter, Kooperationspartner, externer Produktionspartner oder sonstiger Nutzer — keine der Vereinbarungen überträgt jemals die Kanalhoheit. Verge…</a:t>
            </a:r>
          </a:p>
          <a:p>
            <a:pPr marL="285750" indent="-285750">
              <a:buChar char="—"/>
            </a:pPr>
            <a:r>
              <a:rPr lang="de-DE" sz="1500" dirty="0">
                <a:solidFill>
                  <a:srgbClr val="E9E7E3"/>
                </a:solidFill>
              </a:rPr>
              <a:t>judobund.tv ist die Medienseite des Verbandes, angebunden an judobund.de, mit eigener Domain. Später ggf. DJB.TV.</a:t>
            </a:r>
          </a:p>
          <a:p>
            <a:pPr marL="285750" indent="-285750">
              <a:buChar char="—"/>
            </a:pPr>
            <a:r>
              <a:rPr lang="de-DE" sz="1500" dirty="0">
                <a:solidFill>
                  <a:srgbClr val="E9E7E3"/>
                </a:solidFill>
              </a:rPr>
              <a:t>Dort laufen eingebettete Player aus den Verbandskanälen bei SportEurope.tv und YouTube — dazu Zeitpläne, Ergebnisse, Berichte und eine Mediathek.</a:t>
            </a:r>
          </a:p>
          <a:p>
            <a:pPr marL="285750" indent="-285750">
              <a:buChar char="—"/>
            </a:pPr>
            <a:r>
              <a:rPr lang="de-DE" sz="1500" dirty="0">
                <a:solidFill>
                  <a:srgbClr val="E9E7E3"/>
                </a:solidFill>
              </a:rPr>
              <a:t>Rund um den Player werden eigene Sponsoren und Werbung vermarktet.</a:t>
            </a:r>
          </a:p>
          <a:p>
            <a:pPr marL="285750" indent="-285750">
              <a:buChar char="—"/>
            </a:pPr>
            <a:r>
              <a:rPr lang="de-DE" sz="1500" dirty="0">
                <a:solidFill>
                  <a:srgbClr val="E9E7E3"/>
                </a:solidFill>
              </a:rPr>
              <a:t>Sendeberechtigte — Vereine, Landesverbände, Ausrichter, Kooperationspartner und externe Produktionspartner — erhalten ein eigenes Portal oder einen Token-Link und damit einen Stream-Key auf…</a:t>
            </a:r>
          </a:p>
          <a:p>
            <a:pPr marL="285750" indent="-285750">
              <a:buChar char="—"/>
            </a:pPr>
            <a:r>
              <a:rPr lang="de-DE" sz="1500" dirty="0">
                <a:solidFill>
                  <a:srgbClr val="E9E7E3"/>
                </a:solidFill>
              </a:rPr>
              <a:t>Das Overlay läuft über den DJB-Server. Werbebilder und Einblendungen steuert der DJB — niemals der Sendende, gleich welcher Rolle.</a:t>
            </a:r>
          </a:p>
          <a:p>
            <a:pPr marL="285750" indent="-285750">
              <a:buChar char="—"/>
            </a:pPr>
            <a:r>
              <a:rPr lang="de-DE" sz="1500" dirty="0">
                <a:solidFill>
                  <a:srgbClr val="E9E7E3"/>
                </a:solidFill>
              </a:rPr>
              <a:t>Die Kanalhoheit liegt ausnahmslos beim DJB — unabhängig davon, wer sendet. Ein Zugang berechtigt einzig dazu, Signal zu liefern. Abschalten, Löschen und Entziehen des Zugangs sind jederzeit…</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Vorhaben in sechs Punkten  ·  geändert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1900000"/>
            <a:ext cx="10900000" cy="1100000"/>
          </a:xfrm>
        </p:spPr>
        <p:txBody>
          <a:bodyPr wrap="square">
            <a:normAutofit/>
          </a:bodyPr>
          <a:lstStyle/>
          <a:p>
            <a:pPr algn="l"/>
            <a:r>
              <a:rPr lang="de-DE" sz="3600" b="0" dirty="0">
                <a:solidFill>
                  <a:srgbClr val="8FB185"/>
                </a:solidFill>
                <a:latin typeface="Inter"/>
              </a:rPr>
              <a:t>Das könnt ihr ohne Weiteres machen</a:t>
            </a:r>
          </a:p>
        </p:txBody>
      </p:sp>
      <p:sp>
        <p:nvSpPr>
          <p:cNvPr id="4" name="Inhalt"/>
          <p:cNvSpPr>
            <a:spLocks noGrp="1"/>
          </p:cNvSpPr>
          <p:nvPr>
            <p:ph type="body" idx="1"/>
          </p:nvPr>
        </p:nvSpPr>
        <p:spPr>
          <a:xfrm>
            <a:off x="640080" y="3200000"/>
            <a:ext cx="10900000" cy="1900000"/>
          </a:xfrm>
        </p:spPr>
        <p:txBody>
          <a:bodyPr wrap="square">
            <a:normAutofit fontScale="92500" lnSpcReduction="10000"/>
          </a:bodyPr>
          <a:lstStyle/>
          <a:p>
            <a:pPr marL="0" indent="0">
              <a:buNone/>
            </a:pPr>
            <a:r>
              <a:rPr lang="de-DE" sz="1600" dirty="0">
                <a:solidFill>
                  <a:srgbClr val="E9E7E3"/>
                </a:solidFill>
              </a:rPr>
              <a:t>Sicher — keine Bedenken</a:t>
            </a:r>
          </a:p>
          <a:p>
            <a:pPr marL="0" indent="0">
              <a:buNone/>
            </a:pPr>
            <a:r>
              <a:rPr lang="de-DE" sz="1600" dirty="0">
                <a:solidFill>
                  <a:srgbClr val="E9E7E3"/>
                </a:solidFill>
              </a:rPr>
              <a:t>Vorbehalt seit Fassung 15: Die folgenden Einordnungen gelten uneingeschränkt für alle Veranstaltungen außerhalb des SportA-Warenkorbs (Anlage 1 des TV-Vertrags — im Kern Landesliga, Turniere, Vereinswettkämpfe unterhalb der Bundesliga). Fü…</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Eigene Videos aus euren Kanälen einbetten</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Urheberrechtlich unbedenklich, und plattformseitig ausdrücklich vorgesehen: Die YouTube-Bedingungen räumen anderen Nutzern eine Lizenz zur Nutzung eingestellter Inhalte ein, „nur wie durch eine Funktion des Dienstes ermöglicht" —…</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könnt ihr ohne Weiteres machen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Werbung auf judobund.tv neben dem Player</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Der verbreitete Irrtum, man dürfe keine Werbung auf einer Seite mit YouTube-Videos haben, stimmt nicht. Untersagt ist Werbung im oder über dem Player und im Wiedergabefluss. Werbung an anderer Stelle der Seite ist erlaubt. Detail…</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könnt ihr ohne Weiteres machen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Eure Rechte bleiben bei euch</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Die Lizenz an YouTube ist nicht-exklusiv. Ihr bleibt Inhaber eurer Produktionen und dürft sie parallel selbst verwerten.</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könnt ihr ohne Weiteres machen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Der eigene Inhalt der Seite trägt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Die Bedingungen verlangen, dass eine einbettende Seite eigenständigen Wert hat und keine reine Videosammlung ist. Zeitpläne, Ergebnisse, Berichte, Mediathek und die Bündelung mehrerer Quellen erfüllen das.</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könnt ihr ohne Weiteres machen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Overlay über euren Server</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Weil ihr das Overlay vor dem Upload in euer eigenes Sendesignal rendert, verändert ihr nicht den YouTube-Player, sondern euren eigenen Inhalt. Das ist keine Player-Manipulation. Wer sendet, kann außerdem keinen eigenen Sponsor hi…</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könnt ihr ohne Weiteres machen  ·  geändert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Portal und Token-Link statt weitergegebener Zugangsdaten</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Jeder Sendeberechtigte — Verein, Landesverband, Ausrichter oder Kooperationspartner — hat einen eigenen, entziehbaren Zugang; Gelegenheitsnutzer einen Link, der verfällt. Nachvollziehbar, wer wann gesendet hat, und einzeln sperrb…</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könnt ihr ohne Weiteres machen  ·  geändert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Werbekennzeichnung ist über das Overlay erledigt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Das YouTube-Häkchen für bezahlte Werbung ist dauerhaft gesetzt — da in jedem Stream Werbung läuft, gibt es keinen Fall, in dem es fehlen dürfte. Damit ist es eine feste Voreinstellung und keine Einzelfallentscheidung.</a:t>
            </a:r>
          </a:p>
          <a:p>
            <a:pPr marL="0" indent="0">
              <a:buNone/>
            </a:pPr>
            <a:r>
              <a:rPr lang="de-DE" sz="1500" dirty="0">
                <a:solidFill>
                  <a:srgbClr val="E9E7E3"/>
                </a:solidFill>
              </a:rPr>
              <a:t>Das globale Overlay führt die Anzeigenkennzeichnung mit. Damit ist die Kennzeichnung im Sendebild erfüllt — sowohl medienrechtlich als auch gegenüber der Plattform, und zwar einheitlich über alle Streams hinweg, ohne dass es an e…</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könnt ihr ohne Weiteres machen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Bilder von Sportlern — die Ausschreibung trägt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Nachweis ist bereits vorhanden: Ausschreibung plus Meldeunterlagen erfüllen die Rechenschaftspflicht. Ein zusätzliches Einwilligungsformular dokumentiert nichts, was nicht schon dokumentiert wäre.</a:t>
            </a:r>
          </a:p>
          <a:p>
            <a:pPr marL="0" indent="0">
              <a:buNone/>
            </a:pPr>
            <a:r>
              <a:rPr lang="de-DE" sz="1500" dirty="0">
                <a:solidFill>
                  <a:srgbClr val="E9E7E3"/>
                </a:solidFill>
              </a:rPr>
              <a:t>Die werbliche Finanzierung ändert daran nichts. Presse und Rundfunk sind seit jeher werbefinanziert; das entzieht der Berichterstattung nicht ihr Privileg. Die Grenze verläuft woanders: Wird ein Sportler als Werbeträger eingesetz…</a:t>
            </a:r>
          </a:p>
          <a:p>
            <a:pPr marL="0" indent="0">
              <a:buNone/>
            </a:pPr>
            <a:r>
              <a:rPr lang="de-DE" sz="1500" dirty="0">
                <a:solidFill>
                  <a:srgbClr val="E9E7E3"/>
                </a:solidFill>
              </a:rPr>
              <a:t>Wer an einem öffentlichen Wettkampf teilnimmt, dessen Ausschreibung die mediale Verbreitung ausweist, und sich in Kenntnis dessen meldet, ist informiert und einbezogen. Rechtsgrundlage ist das berechtigte Interesse des Veranstalt…</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könnt ihr ohne Weiteres machen  ·  gelöst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Stream-Key ist der Weg mit der geringsten Rechtevergabe</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Der Stream-Key auf ein von euch angelegtes Event gibt dagegen nur das Recht, Signal zu schicken. Kein Kanalzugriff, kein Löschen, kein Bearbeiten. Das ist die geringste Rechtevergabe, die YouTube technisch überhaupt zulässt, und …</a:t>
            </a:r>
          </a:p>
          <a:p>
            <a:pPr marL="0" indent="0">
              <a:buNone/>
            </a:pPr>
            <a:r>
              <a:rPr lang="de-DE" sz="1500" dirty="0">
                <a:solidFill>
                  <a:srgbClr val="E9E7E3"/>
                </a:solidFill>
              </a:rPr>
              <a:t>Ein Kanalmanager im Markenkonto hätte Vollzugriff: Stream-Keys einsehen, Videos bearbeiten und löschen, Einstellungen ändern. Das wäre mehr Zugriff, nicht weniger — und genau der Kontrollverlust, den ihr vermeiden wollt.</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könnt ihr ohne Weiteres machen  ·  gelöst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Ihr werdet keine Plattform</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Weil die Sendeberechtigten in eure Kanäle senden und nichts auf euren Servern liegt, seid ihr kein Hostinganbieter. Die Pflichten des Digital Services Act — Meldesystem, Beschwerdeverfahren, Transparenzberichte — greifen nicht. E…</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könnt ihr ohne Weiteres machen  ·  geändert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Keine Rundfunkzulassung nötig</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Eine Zulassung braucht erst, wer im Schnitt mehr als 20.000 Zuschauer gleichzeitig hat. Reiner Sport gilt zudem als wenig meinungsbildend.</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könnt ihr ohne Weiteres machen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D7B26B"/>
          </a:solidFill>
          <a:ln>
            <a:noFill/>
          </a:ln>
        </p:spPr>
        <p:txBody>
          <a:bodyPr/>
          <a:lstStyle/>
          <a:p/>
        </p:txBody>
      </p:sp>
      <p:sp>
        <p:nvSpPr>
          <p:cNvPr id="3" name="Titel"/>
          <p:cNvSpPr>
            <a:spLocks noGrp="1"/>
          </p:cNvSpPr>
          <p:nvPr>
            <p:ph type="title"/>
          </p:nvPr>
        </p:nvSpPr>
        <p:spPr>
          <a:xfrm>
            <a:off x="640080" y="1900000"/>
            <a:ext cx="10900000" cy="1100000"/>
          </a:xfrm>
        </p:spPr>
        <p:txBody>
          <a:bodyPr wrap="square">
            <a:normAutofit/>
          </a:bodyPr>
          <a:lstStyle/>
          <a:p>
            <a:pPr algn="l"/>
            <a:r>
              <a:rPr lang="de-DE" sz="3600" b="0" dirty="0">
                <a:solidFill>
                  <a:srgbClr val="D7B26B"/>
                </a:solidFill>
                <a:latin typeface="Inter"/>
              </a:rPr>
              <a:t>Das ist machbar, muss aber sauber gemacht werden</a:t>
            </a:r>
          </a:p>
        </p:txBody>
      </p:sp>
      <p:sp>
        <p:nvSpPr>
          <p:cNvPr id="4" name="Inhalt"/>
          <p:cNvSpPr>
            <a:spLocks noGrp="1"/>
          </p:cNvSpPr>
          <p:nvPr>
            <p:ph type="body" idx="1"/>
          </p:nvPr>
        </p:nvSpPr>
        <p:spPr>
          <a:xfrm>
            <a:off x="640080" y="3200000"/>
            <a:ext cx="10900000" cy="1900000"/>
          </a:xfrm>
        </p:spPr>
        <p:txBody>
          <a:bodyPr wrap="square">
            <a:normAutofit fontScale="92500" lnSpcReduction="10000"/>
          </a:bodyPr>
          <a:lstStyle/>
          <a:p>
            <a:pPr marL="0" indent="0">
              <a:buNone/>
            </a:pPr>
            <a:r>
              <a:rPr lang="de-DE" sz="1600" dirty="0">
                <a:solidFill>
                  <a:srgbClr val="E9E7E3"/>
                </a:solidFill>
              </a:rPr>
              <a:t>Geht — mit Auflagen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D7B26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Pflichtangaben auf der Seite</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Impressum mit inhaltlich Verantwortlichem, Datenschutzerklärung, Werbung sichtbar als „Anzeige" gekennzeichnet und optisch vom redaktionellen Teil getrennt.</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ist machbar, muss aber sauber gemacht werden  ·  offen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D7B26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Einwilligung, bevor der Player lädt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Der Player darf nicht automatisch laden, ohne dass der Besucher zugestimmt hat. Üblich ist eine Vorschau mit Hinweis, die erst auf Klick lädt.</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ist machbar, muss aber sauber gemacht werden  ·  offen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D7B26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Werbeplatzierung: Abstand halten</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Es gibt keinen Zahlenwert in den Bedingungen — die Grenze ist qualitativ. Sponsoren dürfen nicht so platziert sein, dass sie als Teil des Players wirken, und es darf keine Anzeige vor dem Player laufen, die wie ein Vorspann wirkt.</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ist machbar, muss aber sauber gemacht werden  ·  offen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Musik ist das größte praktische Risiko</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Einlaufmusik erzeugt GEMA-Ansprüche und Content-ID-Claims. Weil über euren Kanal gesendet wird, trifft ein Claim euch — nicht den, der gesendet hat.</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ist machbar, muss aber sauber gemacht werden  ·  gelöst  ·  geändert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Ihr haftet für das, was über euren Kanal läuft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Weil die Streams unter eurem Namen erscheinen, gelten sie rechtlich als eure Inhalte. Ihr könnt euch nicht darauf berufen, es sei fremdes Material.</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ist machbar, muss aber sauber gemacht werden  ·  gelöst  ·  geändert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Konkurrierende Sponsoren</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Blendet ihr für einen Sendeberechtigten dessen Sponsor ein und konkurriert der mit einem DJB-Ausrüster, verletzt der Verband seinen eigenen Vertrag.</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ist machbar, muss aber sauber gemacht werden  ·  gelöst  ·  geändert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D7B26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Werbeeinnahmen und Gemeinnützigkeit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Werbeerlöse sind steuerpflichtiger Geschäftsbetrieb, kein Zweckbetrieb. Die Gemeinnützigkeit ist nicht gefährdet, aber ab 45.000 Euro Bruttoeinnahmen im Jahr fallen Steuern an. Reine Logonennung ohne aktive Werbung bleibt außen v…</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ist machbar, muss aber sauber gemacht werden  ·  offen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D7B26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Landesmedienanstalt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Eine Zulassung ist nicht nötig. Eine Unbedenklichkeitsbescheinigung ist trotzdem sinnvoll und gegenüber Vorstand und Sponsoren ein sauberer Nachweis.</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Das ist machbar, muss aber sauber gemacht werden  ·  offen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C67B63"/>
          </a:solidFill>
          <a:ln>
            <a:noFill/>
          </a:ln>
        </p:spPr>
        <p:txBody>
          <a:bodyPr/>
          <a:lstStyle/>
          <a:p/>
        </p:txBody>
      </p:sp>
      <p:sp>
        <p:nvSpPr>
          <p:cNvPr id="3" name="Titel"/>
          <p:cNvSpPr>
            <a:spLocks noGrp="1"/>
          </p:cNvSpPr>
          <p:nvPr>
            <p:ph type="title"/>
          </p:nvPr>
        </p:nvSpPr>
        <p:spPr>
          <a:xfrm>
            <a:off x="640080" y="1900000"/>
            <a:ext cx="10900000" cy="1100000"/>
          </a:xfrm>
        </p:spPr>
        <p:txBody>
          <a:bodyPr wrap="square">
            <a:normAutofit/>
          </a:bodyPr>
          <a:lstStyle/>
          <a:p>
            <a:pPr algn="l"/>
            <a:r>
              <a:rPr lang="de-DE" sz="3600" b="0" dirty="0">
                <a:solidFill>
                  <a:srgbClr val="C67B63"/>
                </a:solidFill>
                <a:latin typeface="Inter"/>
              </a:rPr>
              <a:t>Was vor dem Start auf den Tisch muss</a:t>
            </a:r>
          </a:p>
        </p:txBody>
      </p:sp>
      <p:sp>
        <p:nvSpPr>
          <p:cNvPr id="4" name="Inhalt"/>
          <p:cNvSpPr>
            <a:spLocks noGrp="1"/>
          </p:cNvSpPr>
          <p:nvPr>
            <p:ph type="body" idx="1"/>
          </p:nvPr>
        </p:nvSpPr>
        <p:spPr>
          <a:xfrm>
            <a:off x="640080" y="3200000"/>
            <a:ext cx="10900000" cy="1900000"/>
          </a:xfrm>
        </p:spPr>
        <p:txBody>
          <a:bodyPr wrap="square">
            <a:normAutofit fontScale="92500" lnSpcReduction="10000"/>
          </a:bodyPr>
          <a:lstStyle/>
          <a:p>
            <a:pPr marL="0" indent="0">
              <a:buNone/>
            </a:pPr>
            <a:r>
              <a:rPr lang="de-DE" sz="1600" dirty="0">
                <a:solidFill>
                  <a:srgbClr val="E9E7E3"/>
                </a:solidFill>
              </a:rPr>
              <a:t>Vorher klären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C67B63"/>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1 · Plattform SportEurope.tv — Bedingungen bekannt, Vertragspapier fehlt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Zu tun: Die gesonderte Vereinbarung bei partner@sporteurope.tv anfordern und die drei Punkte — keine Exklusivität, Werbung im Umfeld, Einbettung auf judobund.tv — dort schriftlich festhalten lassen. Die heutigen Fassungen von AGB…</a:t>
            </a:r>
          </a:p>
          <a:p>
            <a:pPr marL="0" indent="0">
              <a:buNone/>
            </a:pPr>
            <a:r>
              <a:rPr lang="de-DE" sz="1500" dirty="0">
                <a:solidFill>
                  <a:srgbClr val="E9E7E3"/>
                </a:solidFill>
              </a:rPr>
              <a:t>Das alles steht auf Informationsseiten, nicht in einem Vertrag. Werbeaussagen können als Beschaffenheitsangabe Gewicht haben und sind in der Verhandlung ein gutes Argument — eine vertragliche Zusage ersetzen sie nicht. Verbindlic…</a:t>
            </a:r>
          </a:p>
          <a:p>
            <a:pPr marL="0" indent="0">
              <a:buNone/>
            </a:pPr>
            <a:r>
              <a:rPr lang="de-DE" sz="1500" dirty="0">
                <a:solidFill>
                  <a:srgbClr val="E9E7E3"/>
                </a:solidFill>
              </a:rPr>
              <a:t>Die Plattform kennt den SportA-Warenkorb und rechnet ihn gesondert ab. In der Fußnote zur Erlösbeteiligung heißt es: 75 % der Netto-Erlöse gehen an den Creator, „bei Inhalten aus dem Warenkorb des 34er Vertrags mit SportA liegt d…</a:t>
            </a:r>
          </a:p>
          <a:p>
            <a:pPr marL="0" indent="0">
              <a:buNone/>
            </a:pPr>
            <a:r>
              <a:rPr lang="de-DE" sz="1500" dirty="0">
                <a:solidFill>
                  <a:srgbClr val="E9E7E3"/>
                </a:solidFill>
              </a:rPr>
              <a:t>Drei Ebenen sind auseinanderzuhalten. Der SportA/ISPC-Vertrag liegt vor (Abschnitt 08). Die Sublizenz SportA ↔ DOSB New Media ist im Merkblatt belegt (Abschnitt 05). Die dritte — die Vereinbarung DJB ↔ DOSB New Media — liegt nich…</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Was vor dem Start auf den Tisch muss  ·  in Arbeit  ·  geändert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C67B63"/>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2 · Effektivdaten der Plattformdokumente</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Die Auswertung in Abschnitt 06 ist inhaltlich belastbar. Effektivdatum und Abschnittsnummern der YouTube-Dokumente ändern sich jedoch bei jeder Revision und waren nicht live abrufbar.</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Was vor dem Start auf den Tisch muss  ·  offen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C67B63"/>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3 · Der Warenkorb — was drinsteht, und was noch zu klären ist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Und weiterhin: Streaming-Kalender gegen diese Liste abgleichen. Für jede Warenkorb-Veranstaltung gilt die Anmeldefrist von 8 Wochen gegenüber SportA; Freigabe oder Ablehnung kommt spätestens 6 Wochen vorher (§ 2 Abs. 6 lit. c).</a:t>
            </a:r>
          </a:p>
          <a:p>
            <a:pPr marL="0" indent="0">
              <a:buNone/>
            </a:pPr>
            <a:r>
              <a:rPr lang="de-DE" sz="1500" dirty="0">
                <a:solidFill>
                  <a:srgbClr val="E9E7E3"/>
                </a:solidFill>
              </a:rPr>
              <a:t>Zu tun: Bei SportA anfragen, ob die Gruppenmeisterschaften (Nord, Süd, West, Ost) als Qualifikationsebene unterhalb der DEM vom Warenkorb erfasst sind oder nicht — und ob sie in den Unterlagen von SportA unter einer anderen Bezei…</a:t>
            </a:r>
          </a:p>
          <a:p>
            <a:pPr marL="0" indent="0">
              <a:buNone/>
            </a:pPr>
            <a:r>
              <a:rPr lang="de-DE" sz="1500" dirty="0">
                <a:solidFill>
                  <a:srgbClr val="E9E7E3"/>
                </a:solidFill>
              </a:rPr>
              <a:t>Warum es trotzdem zu bestätigen ist: Die Gruppenmeisterschaften sind Teil der Qualifikationskette zur DEM. Wer „nationale Meisterschaften" als Meisterschaftssystem versteht statt als einzelne Veranstaltung, könnte zu einem andere…</a:t>
            </a:r>
          </a:p>
          <a:p>
            <a:pPr marL="0" indent="0">
              <a:buNone/>
            </a:pPr>
            <a:r>
              <a:rPr lang="de-DE" sz="1500" dirty="0">
                <a:solidFill>
                  <a:srgbClr val="E9E7E3"/>
                </a:solidFill>
              </a:rPr>
              <a:t>Nach dem Wortlaut sind sie nicht erfasst. Anlage 1 spricht von „nationalen Einzel- und Mannschaftsmeisterschaften". Eine Süddeutsche Meisterschaft ist die Meisterschaft einer Gruppe von Landesverbänden, keine nationale Meistersch…</a:t>
            </a:r>
          </a:p>
          <a:p>
            <a:pPr marL="0" indent="0">
              <a:buNone/>
            </a:pPr>
            <a:r>
              <a:rPr lang="de-DE" sz="1500" dirty="0">
                <a:solidFill>
                  <a:srgbClr val="E9E7E3"/>
                </a:solidFill>
              </a:rPr>
              <a:t>Die Süddeutschen, Norddeutschen, Westdeutschen und Ostdeutschen Meisterschaften sind Qualifikationsmeisterschaften unterhalb der Deutschen Einzelmeisterschaften. Im Warenkorb werden sie nicht genannt.</a:t>
            </a:r>
          </a:p>
          <a:p>
            <a:pPr marL="0" indent="0">
              <a:buNone/>
            </a:pPr>
            <a:r>
              <a:rPr lang="de-DE" sz="1500" dirty="0">
                <a:solidFill>
                  <a:srgbClr val="E9E7E3"/>
                </a:solidFill>
              </a:rPr>
              <a:t>Alles andere ist frei. Landesliga, Vereinswettkämpfe, Turniere unterhalb dieser Ebene — der weit überwiegende Teil dessen, was judobund.tv zeigen soll — fällt nicht unter den Vertrag.</a:t>
            </a:r>
          </a:p>
          <a:p>
            <a:pPr marL="0" indent="0">
              <a:buNone/>
            </a:pPr>
            <a:r>
              <a:rPr lang="de-DE" sz="1500" dirty="0">
                <a:solidFill>
                  <a:srgbClr val="E9E7E3"/>
                </a:solidFill>
              </a:rPr>
              <a:t>Anlage 1 des TV-Vertrags bestimmt, für welche Veranstaltungen SportA die Rechte hält. Alles, was dort nicht steht, hat der DJB nie abgegeben — dort gilt die Bewertung aus den Abschnitten 02 bis 04 unverändert. Deshalb steht die L…</a:t>
            </a:r>
          </a:p>
          <a:p>
            <a:pPr marL="285750" indent="-285750">
              <a:buChar char="—"/>
            </a:pPr>
            <a:r>
              <a:rPr lang="de-DE" sz="1500" dirty="0">
                <a:solidFill>
                  <a:srgbClr val="E9E7E3"/>
                </a:solidFill>
              </a:rPr>
              <a:t>Nationale Einzel- und Mannschaftsmeisterschaften — Männer, Frauen, U21, U18</a:t>
            </a:r>
          </a:p>
          <a:p>
            <a:pPr marL="285750" indent="-285750">
              <a:buChar char="—"/>
            </a:pPr>
            <a:r>
              <a:rPr lang="de-DE" sz="1500" dirty="0">
                <a:solidFill>
                  <a:srgbClr val="E9E7E3"/>
                </a:solidFill>
              </a:rPr>
              <a:t>Deutsche Kata-Meisterschaften — Männer, Frauen</a:t>
            </a:r>
          </a:p>
          <a:p>
            <a:pPr marL="285750" indent="-285750">
              <a:buChar char="—"/>
            </a:pPr>
            <a:r>
              <a:rPr lang="de-DE" sz="1500" dirty="0">
                <a:solidFill>
                  <a:srgbClr val="E9E7E3"/>
                </a:solidFill>
              </a:rPr>
              <a:t>1. und 2. Bundesliga — Männer und Frauen</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Was vor dem Start auf den Tisch muss  ·  in Arbeit  ·  geändert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C67B63"/>
          </a:solidFill>
          <a:ln>
            <a:noFill/>
          </a:ln>
        </p:spPr>
        <p:txBody>
          <a:bodyPr/>
          <a:lstStyle/>
          <a:p/>
        </p:txBody>
      </p:sp>
      <p:sp>
        <p:nvSpPr>
          <p:cNvPr id="3" name="Titel"/>
          <p:cNvSpPr>
            <a:spLocks noGrp="1"/>
          </p:cNvSpPr>
          <p:nvPr>
            <p:ph type="title"/>
          </p:nvPr>
        </p:nvSpPr>
        <p:spPr>
          <a:xfrm>
            <a:off x="640080" y="1900000"/>
            <a:ext cx="10900000" cy="1100000"/>
          </a:xfrm>
        </p:spPr>
        <p:txBody>
          <a:bodyPr wrap="square">
            <a:normAutofit/>
          </a:bodyPr>
          <a:lstStyle/>
          <a:p>
            <a:pPr algn="l"/>
            <a:r>
              <a:rPr lang="de-DE" sz="3600" b="0" dirty="0">
                <a:solidFill>
                  <a:srgbClr val="C67B63"/>
                </a:solidFill>
                <a:latin typeface="Inter"/>
              </a:rPr>
              <a:t>Der TV-Vertrag 2025–2027 zwischen ISPC GmbH und dem DJB</a:t>
            </a:r>
          </a:p>
        </p:txBody>
      </p:sp>
      <p:sp>
        <p:nvSpPr>
          <p:cNvPr id="4" name="Inhalt"/>
          <p:cNvSpPr>
            <a:spLocks noGrp="1"/>
          </p:cNvSpPr>
          <p:nvPr>
            <p:ph type="body" idx="1"/>
          </p:nvPr>
        </p:nvSpPr>
        <p:spPr>
          <a:xfrm>
            <a:off x="640080" y="3200000"/>
            <a:ext cx="10900000" cy="1900000"/>
          </a:xfrm>
        </p:spPr>
        <p:txBody>
          <a:bodyPr wrap="square">
            <a:normAutofit fontScale="92500" lnSpcReduction="10000"/>
          </a:bodyPr>
          <a:lstStyle/>
          <a:p>
            <a:pPr marL="0" indent="0">
              <a:buNone/>
            </a:pPr>
            <a:r>
              <a:rPr lang="de-DE" sz="1600" dirty="0">
                <a:solidFill>
                  <a:srgbClr val="E9E7E3"/>
                </a:solidFill>
              </a:rPr>
              <a:t>Neu in Fassung 15 — übergeordnete Vertragsebene</a:t>
            </a:r>
          </a:p>
          <a:p>
            <a:pPr marL="0" indent="0">
              <a:buNone/>
            </a:pPr>
            <a:r>
              <a:rPr lang="de-DE" sz="1600" dirty="0">
                <a:solidFill>
                  <a:srgbClr val="E9E7E3"/>
                </a:solidFill>
              </a:rPr>
              <a:t>Dies war der in Fassung 13 fehlende Originalvertrag. Er steht rechtlich über allem, was in den Abschnitten 02–04 und 07 zu den eigenen Vereinbarungen und den YouTube-Bedingungen geprüft wurde: Er regelt, was der DJB an audiovisuellen Recht…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C67B63"/>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Der Kernmechanismus: Exklusivabtretung mit engen Rückausnahmen</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Der TV-Vertrag 2025–2027 zwischen ISPC GmbH und dem DJB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Die Rechtekette — wer gibt wem was, und was davon ist belegt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Zwei Dinge zum Nachhalten: Erstens nennt das Merkblatt die Plattform namentlich; wer sehr formal liest, könnte die Freigabe am alten Namen festmachen — deshalb die Bestätigung. Zweitens hält der DOSB seit 2022 keine Anteile mehr …</a:t>
            </a:r>
          </a:p>
          <a:p>
            <a:pPr marL="0" indent="0">
              <a:buNone/>
            </a:pPr>
            <a:r>
              <a:rPr lang="de-DE" sz="1500" dirty="0">
                <a:solidFill>
                  <a:srgbClr val="E9E7E3"/>
                </a:solidFill>
              </a:rPr>
              <a:t>Was bleibt, ist eine Formalie statt eines Antrags: Von SportA schriftlich bestätigen lassen, dass die bestehende Rahmenvereinbarung und die erteilte Freigabe den neuen Namen erfassen. Das ist kein Zugeständnis, um das man bitten …</a:t>
            </a:r>
          </a:p>
          <a:p>
            <a:pPr marL="0" indent="0">
              <a:buNone/>
            </a:pPr>
            <a:r>
              <a:rPr lang="de-DE" sz="1500" dirty="0">
                <a:solidFill>
                  <a:srgbClr val="E9E7E3"/>
                </a:solidFill>
              </a:rPr>
              <a:t/>
            </a:r>
          </a:p>
          <a:p>
            <a:pPr marL="0" indent="0">
              <a:buNone/>
            </a:pPr>
            <a:r>
              <a:rPr lang="de-DE" sz="1500" dirty="0">
                <a:solidFill>
                  <a:srgbClr val="E9E7E3"/>
                </a:solidFill>
              </a:rPr>
              <a:t>Die Lage ist erheblich besser als zuvor angenommen. Wenn der DJB über SportEurope.tv sendet, sendet er nicht an einer Drittplattform vorbei, sondern über genau den Kanal, den SportA selbst sublizenziert hat. Damit greift eine Kla…</a:t>
            </a:r>
          </a:p>
          <a:p>
            <a:pPr marL="0" indent="0">
              <a:buNone/>
            </a:pPr>
            <a:r>
              <a:rPr lang="de-DE" sz="1500" dirty="0">
                <a:solidFill>
                  <a:srgbClr val="E9E7E3"/>
                </a:solidFill>
              </a:rPr>
              <a:t>Korrektur vom 23.09.2026: Dieser Punkt stufte SportEurope.tv zunächst als unbelegte Drittplattform ein. Das war falsch. SportEurope.tv ist der umbenannte Sportdeutschland.TV — die DOSB New Media GmbH hat ihr Angebot am 19.08.2025…</a:t>
            </a:r>
          </a:p>
          <a:p>
            <a:pPr marL="0" indent="0">
              <a:buNone/>
            </a:pPr>
            <a:r>
              <a:rPr lang="de-DE" sz="1500" dirty="0">
                <a:solidFill>
                  <a:srgbClr val="E9E7E3"/>
                </a:solidFill>
              </a:rPr>
              <a:t>Die Kette läuft nicht von ISPC zum DJB, sondern vom DJB nach oben. Das ist kein Detail: Wer die Richtung verwechselt, hält den DJB für einen Lizenznehmer, der er nicht ist. Der DJB ist der Rechteinhaber — er gibt ab, er bekommt n…</a:t>
            </a:r>
          </a:p>
          <a:p>
            <a:pPr marL="285750" indent="-285750">
              <a:buChar char="—"/>
            </a:pPr>
            <a:r>
              <a:rPr lang="de-DE" sz="1500" dirty="0">
                <a:solidFill>
                  <a:srgbClr val="E9E7E3"/>
                </a:solidFill>
              </a:rPr>
              <a:t>Einbettung auf judobund.tv: ausdrücklich gestattet. Nicht nur „vertretbar", wie es hier vorher stand — sondern wörtlich erlaubt. Das nimmt dem Embedding-Verbot aus § 2 Abs. 6 lit. c genau i…</a:t>
            </a:r>
          </a:p>
          <a:p>
            <a:pPr marL="285750" indent="-285750">
              <a:buChar char="—"/>
            </a:pPr>
            <a:r>
              <a:rPr lang="de-DE" sz="1500" dirty="0">
                <a:solidFill>
                  <a:srgbClr val="E9E7E3"/>
                </a:solidFill>
              </a:rPr>
              <a:t>Auf Social-Media-Kanälen: ausdrücklich nicht. Das ist eine harte Grenze, die bisher niemand auf dem Schirm hatte. Der SportEurope-Player gehört nicht in einen Facebook- oder Instagram-Beitr…</a:t>
            </a:r>
          </a:p>
          <a:p>
            <a:pPr marL="285750" indent="-285750">
              <a:buChar char="—"/>
            </a:pPr>
            <a:r>
              <a:rPr lang="de-DE" sz="1500" dirty="0">
                <a:solidFill>
                  <a:srgbClr val="E9E7E3"/>
                </a:solidFill>
              </a:rPr>
              <a:t>Für Veranstaltungen außerhalb des Warenkorbs ist beides ohnehin ohne Belang — diese Rechte hat der DJB nie abgegeben.</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Der TV-Vertrag 2025–2027 zwischen ISPC GmbH und dem DJB  ·  gelöst  ·  geändert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D7B26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So sollte es sein, so ist es, so kommt man hin</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Das Muster dahinter: In vier von fünf Fällen ist die Sache inhaltlich in Ordnung — sie steht nur nicht geschrieben. Das ist kein Streit mit SportA, sondern eine Formulierungsaufgabe. Genau deshalb ist der Nachtrag der richtige We…</a:t>
            </a:r>
          </a:p>
          <a:p>
            <a:pPr marL="0" indent="0">
              <a:buNone/>
            </a:pPr>
            <a:r>
              <a:rPr lang="de-DE" sz="1500" dirty="0">
                <a:solidFill>
                  <a:srgbClr val="E9E7E3"/>
                </a:solidFill>
              </a:rPr>
              <a:t>Drei Fragen, getrennt gehalten: Was sollte gelten, damit judobund.tv so laufen kann, wie es geplant ist. Was gilt tatsächlich nach dem Vertragstext. Und was dazwischen zu tun ist.</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Der TV-Vertrag 2025–2027 zwischen ISPC GmbH und dem DJB  ·  in Arbeit  ·  geändert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C67B63"/>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Nachtrag für Werbung außerhalb des Players und Einbettung</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Zu tun: Entwurf an ISPC als Vertragspartner richten, SportA über Miriam Neuhäuser oder Rüdiger Schapmann einbeziehen.</a:t>
            </a:r>
          </a:p>
          <a:p>
            <a:pPr marL="0" indent="0">
              <a:buNone/>
            </a:pPr>
            <a:r>
              <a:rPr lang="de-DE" sz="1500" dirty="0">
                <a:solidFill>
                  <a:srgbClr val="E9E7E3"/>
                </a:solidFill>
              </a:rPr>
              <a:t>Die Parteien stellen klar, dass die zwischen SportA und der DOSB New Media GmbH bestehende Sublizenz-Rahmenvereinbarung sowie die daraus erteilten Freigaben — einschließlich der Gestattung, den Player auf der eigenen Website des …</a:t>
            </a:r>
          </a:p>
          <a:p>
            <a:pPr marL="0" indent="0">
              <a:buNone/>
            </a:pPr>
            <a:r>
              <a:rPr lang="de-DE" sz="1500" dirty="0">
                <a:solidFill>
                  <a:srgbClr val="E9E7E3"/>
                </a:solidFill>
              </a:rPr>
              <a:t>§ 4 Namensfortführung</a:t>
            </a:r>
          </a:p>
          <a:p>
            <a:pPr marL="0" indent="0">
              <a:buNone/>
            </a:pPr>
            <a:r>
              <a:rPr lang="de-DE" sz="1500" dirty="0">
                <a:solidFill>
                  <a:srgbClr val="E9E7E3"/>
                </a:solidFill>
              </a:rPr>
              <a:t>Dafür gehört ein vierter Punkt in den Nachtrag:</a:t>
            </a:r>
          </a:p>
          <a:p>
            <a:pPr marL="0" indent="0">
              <a:buNone/>
            </a:pPr>
            <a:r>
              <a:rPr lang="de-DE" sz="1500" dirty="0">
                <a:solidFill>
                  <a:srgbClr val="E9E7E3"/>
                </a:solidFill>
              </a:rPr>
              <a:t>Zu SportEurope.tv braucht es keinen Freigabeantrag mehr: Die Plattform ist der umbenannte Sportdeutschland.TV und damit bereits sublizenziert; die Syndizierung des Players auf der eigenen Website ist ausdrücklich gestattet. Nötig…</a:t>
            </a:r>
          </a:p>
          <a:p>
            <a:pPr marL="0" indent="0">
              <a:buNone/>
            </a:pPr>
            <a:r>
              <a:rPr lang="de-DE" sz="1500" dirty="0">
                <a:solidFill>
                  <a:srgbClr val="E9E7E3"/>
                </a:solidFill>
              </a:rPr>
              <a:t>Die Domain judobund.tv (auch DJB.TV) gilt als offizielle Website des Verbandes im Sinne von § 2 Abs. 6 lit. c. Ein Wechsel der Bezeichnung berührt diese Einordnung nicht, sofern der Verband ihn anzeigt.</a:t>
            </a:r>
          </a:p>
          <a:p>
            <a:pPr marL="0" indent="0">
              <a:buNone/>
            </a:pPr>
            <a:r>
              <a:rPr lang="de-DE" sz="1500" dirty="0">
                <a:solidFill>
                  <a:srgbClr val="E9E7E3"/>
                </a:solidFill>
              </a:rPr>
              <a:t>§ 3 Benannter Kanal</a:t>
            </a:r>
          </a:p>
          <a:p>
            <a:pPr marL="0" indent="0">
              <a:buNone/>
            </a:pPr>
            <a:r>
              <a:rPr lang="de-DE" sz="1500" dirty="0">
                <a:solidFill>
                  <a:srgbClr val="E9E7E3"/>
                </a:solidFill>
              </a:rPr>
              <a:t>Der Verband ist berechtigt, die ihm nach § 2 Abs. 6 zustehenden Verwertungen technisch durch Einbettung eines Wiedergabefensters auf der Domain judobund.tv (auch DJB.TV) umzusetzen. Diese Einbettung gilt nicht als Sublizenzierung…</a:t>
            </a:r>
          </a:p>
          <a:p>
            <a:pPr marL="0" indent="0">
              <a:buNone/>
            </a:pPr>
            <a:r>
              <a:rPr lang="de-DE" sz="1500" dirty="0">
                <a:solidFill>
                  <a:srgbClr val="E9E7E3"/>
                </a:solidFill>
              </a:rPr>
              <a:t>§ 2 Klarstellung zur technischen Einbindung</a:t>
            </a:r>
          </a:p>
          <a:p>
            <a:pPr marL="0" indent="0">
              <a:buNone/>
            </a:pPr>
            <a:r>
              <a:rPr lang="de-DE" sz="1500" dirty="0">
                <a:solidFill>
                  <a:srgbClr val="E9E7E3"/>
                </a:solidFill>
              </a:rPr>
              <a:t>Klarstellend gilt: Die Wiedergabe von Wettkampfbildern auf der offiziellen Website des Verbandes berührt nicht dessen Recht, das Umfeld dieser Website eigenständig zu vermarkten. Werbung, die außerhalb des Wiedergabefensters plat…</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Der TV-Vertrag 2025–2027 zwischen ISPC GmbH und dem DJB  ·  offen  ·  geändert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C67B63"/>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Was der DJB abgegeben hat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Im Warenkorb (Anlage 1) stehen: nationale Einzel- und Mannschaftsmeisterschaften (Männer, Frauen, U21, U18), Deutsche Kata-Meisterschaften, 1. und 2. Bundesliga Männer/Frauen, Deutsche Pokalmeisterschaften — sowie, mit auf Deutsc…</a:t>
            </a:r>
          </a:p>
          <a:p>
            <a:pPr marL="0" indent="0">
              <a:buNone/>
            </a:pPr>
            <a:r>
              <a:rPr lang="de-DE" sz="1500" dirty="0">
                <a:solidFill>
                  <a:srgbClr val="E9E7E3"/>
                </a:solidFill>
              </a:rPr>
              <a:t>Nach § 2 Abs. 1 des Vertrags erwirbt SportA sämtliche, zeitlich, räumlich und inhaltlich unbeschränkte, exklusive und an Dritte weiterübertragbare audiovisuelle Verwertungsrechte für alle in Anlage 1 („Warenkorb") gelisteten Vera…</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Der TV-Vertrag 2025–2027 zwischen ISPC GmbH und dem DJB  ·  offen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D7B26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Was dem DJB als eigenes Recht verbleibt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 2 Abs. 5 und 6 des Vertrags sowie Ziffer 4 des SportA-Merkblatts räumen dem Verband — ausdrücklich nicht-exklusiv — eigene Nutzungsrechte für selbst produzierte Warenkorb- Veranstaltungen ein. Das ist im Kern das, was judobund.…</a:t>
            </a:r>
          </a:p>
          <a:p>
            <a:pPr marL="285750" indent="-285750">
              <a:buChar char="—"/>
            </a:pPr>
            <a:r>
              <a:rPr lang="de-DE" sz="1500" dirty="0">
                <a:solidFill>
                  <a:srgbClr val="E9E7E3"/>
                </a:solidFill>
              </a:rPr>
              <a:t>Livestreaming: nur zulässig, wenn kein SportA-Lizenznehmer (ARD/ZDF oder Sublizenznehmer wie „sportdeutschland.tv") an diesem Veranstaltungstag mindestens 5 Minuten Wettkampfbilder senden w…</a:t>
            </a:r>
          </a:p>
          <a:p>
            <a:pPr marL="285750" indent="-285750">
              <a:buChar char="—"/>
            </a:pPr>
            <a:r>
              <a:rPr lang="de-DE" sz="1500" dirty="0">
                <a:solidFill>
                  <a:srgbClr val="E9E7E3"/>
                </a:solidFill>
              </a:rPr>
              <a:t>Kanalbeschränkung: Nutzung nur auf der offiziellen Website und den offiziellen Social-Media-Kanälen des (Landes-)Verbands oder Ausrichters. Eine Weitergabe, Sublizenzierung oder Einbettung …</a:t>
            </a:r>
          </a:p>
          <a:p>
            <a:pPr marL="285750" indent="-285750">
              <a:buChar char="—"/>
            </a:pPr>
            <a:r>
              <a:rPr lang="de-DE" sz="1500" dirty="0">
                <a:solidFill>
                  <a:srgbClr val="E9E7E3"/>
                </a:solidFill>
              </a:rPr>
              <a:t>Format: kostenfrei und nicht herunterladbar („Streaming-Video").</a:t>
            </a:r>
          </a:p>
          <a:p>
            <a:pPr marL="285750" indent="-285750">
              <a:buChar char="—"/>
            </a:pPr>
            <a:r>
              <a:rPr lang="de-DE" sz="1500" dirty="0">
                <a:solidFill>
                  <a:srgbClr val="E9E7E3"/>
                </a:solidFill>
              </a:rPr>
              <a:t>Highlight-Verwertung: max. 15 Minuten Wettkampfbilder pro Veranstaltungstag, frühestens nach Ende der Erstverwertung eines SportA-Lizenznehmers oder ab 22:30 Uhr — je nachdem, was zuerst ei…</a:t>
            </a:r>
          </a:p>
          <a:p>
            <a:pPr marL="285750" indent="-285750">
              <a:buChar char="—"/>
            </a:pPr>
            <a:r>
              <a:rPr lang="de-DE" sz="1500" dirty="0">
                <a:solidFill>
                  <a:srgbClr val="E9E7E3"/>
                </a:solidFill>
              </a:rPr>
              <a:t>Nachrangigkeit: Alle Eigennutzungen des Verbands bleiben nicht-exklusiv; SportA und ihre Lizenznehmer behalten das uneingeschränkte Verwertungsrecht am selben Material. Auf Wunsch ist das S…</a:t>
            </a:r>
          </a:p>
          <a:p>
            <a:pPr marL="285750" indent="-285750">
              <a:buChar char="—"/>
            </a:pPr>
            <a:r>
              <a:rPr lang="de-DE" sz="1500" dirty="0">
                <a:solidFill>
                  <a:srgbClr val="E9E7E3"/>
                </a:solidFill>
              </a:rPr>
              <a:t>Jede darüberhinausgehende Nutzung steht unter Genehmigungsvorbehalt von SportA.</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Der TV-Vertrag 2025–2027 zwischen ISPC GmbH und dem DJB  ·  offen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Was unberührt bleibt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Veranstaltungen außerhalb des Warenkorbs — der weit überwiegende Teil des Vereinsalltags, für den judobund.tv in erster Linie gedacht ist — sind von diesem Vertrag nicht erfasst. Dort gilt die Bewertung aus den Abschnitten 02–04 …</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Der TV-Vertrag 2025–2027 zwischen ISPC GmbH und dem DJB</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C67B63"/>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Was sich daraus für judobund.tv konkret ergibt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285750" indent="-285750">
              <a:buChar char="—"/>
            </a:pPr>
            <a:r>
              <a:rPr lang="de-DE" sz="1500" dirty="0">
                <a:solidFill>
                  <a:srgbClr val="E9E7E3"/>
                </a:solidFill>
              </a:rPr>
              <a:t>Veranstaltungs-Flag „Warenkorb" im Event ManagerJede Veranstaltung braucht eine Kennzeichnung, ob sie unter Anlage 1 fällt. Nur dann greifen die folgenden Punkte.</a:t>
            </a:r>
          </a:p>
          <a:p>
            <a:pPr marL="285750" indent="-285750">
              <a:buChar char="—"/>
            </a:pPr>
            <a:r>
              <a:rPr lang="de-DE" sz="1500" dirty="0">
                <a:solidFill>
                  <a:srgbClr val="E9E7E3"/>
                </a:solidFill>
              </a:rPr>
              <a:t>8-Wochen-MeldeprozessFür Warenkorb-Veranstaltungen: automatische Erinnerung 8 Wochen vor Termin, schriftliche Meldung an SportA/ISPC über das Portal ispc-sport.de, Ablage der Rückmeldung (F…</a:t>
            </a:r>
          </a:p>
          <a:p>
            <a:pPr marL="285750" indent="-285750">
              <a:buChar char="—"/>
            </a:pPr>
            <a:r>
              <a:rPr lang="de-DE" sz="1500" dirty="0">
                <a:solidFill>
                  <a:srgbClr val="E9E7E3"/>
                </a:solidFill>
              </a:rPr>
              <a:t>Sperre bei fehlender FreigabeOhne SportA-Freigabe darf für eine Warenkorb- Veranstaltung kein eigener Livestream freigeschaltet werden — der Stream-Key-Mechanismus aus Abschnitt 02 müsste d…</a:t>
            </a:r>
          </a:p>
          <a:p>
            <a:pPr marL="285750" indent="-285750">
              <a:buChar char="—"/>
            </a:pPr>
            <a:r>
              <a:rPr lang="de-DE" sz="1500" dirty="0">
                <a:solidFill>
                  <a:srgbClr val="E9E7E3"/>
                </a:solidFill>
              </a:rPr>
              <a:t>Kanal-Whitelist statt freier KanalwahlFür Warenkorb-Veranstaltungen darf nur auf judobund.tv/-Kanälen selbst gestreamt werden, nicht auf SportEurope.tv, solange dessen Status gegenüber Spor…</a:t>
            </a:r>
          </a:p>
          <a:p>
            <a:pPr marL="285750" indent="-285750">
              <a:buChar char="—"/>
            </a:pPr>
            <a:r>
              <a:rPr lang="de-DE" sz="1500" dirty="0">
                <a:solidFill>
                  <a:srgbClr val="E9E7E3"/>
                </a:solidFill>
              </a:rPr>
              <a:t>15-Minuten-Deckel für HighlightsDie geplante Mediathek braucht für Warenkorb-Veranstaltungen eine Tagesobergrenze und eine Freigabezeit (Ende Erstverwertung oder 22:30 Uhr), nicht nur einen…</a:t>
            </a:r>
          </a:p>
          <a:p>
            <a:pPr marL="285750" indent="-285750">
              <a:buChar char="—"/>
            </a:pPr>
            <a:r>
              <a:rPr lang="de-DE" sz="1500" dirty="0">
                <a:solidFill>
                  <a:srgbClr val="E9E7E3"/>
                </a:solidFill>
              </a:rPr>
              <a:t>Quartalsmeldung ans ISPC-PortalUnabhängig vom Streaming: Der Verband muss seine Veranstaltungen ohnehin laufend über www.ispc-sport.de melden und zum Quartalsende aktualisieren — organisato…</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Der TV-Vertrag 2025–2027 zwischen ISPC GmbH und dem DJB</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C67B63"/>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Neu zu prüfen: Ist SportEurope.tv der Standardkanal von SportA/ARD/ZDF?</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Der TV-Vertrag 2025–2027 zwischen ISPC GmbH und dem DJB</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C67B63"/>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Arbeitshypothese des Verbands</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Das ist folgenreich in beide Richtungen: Ist SportEurope.tv tatsächlich der SportA/ARD-ZDF-Kanal, wäre eine Einbindung auf judobund.tv genau die Art von Verwertung, für die SportA nach § 2 Abs. 2 des TV-Vertrags ohnehin uneingesc…</a:t>
            </a:r>
          </a:p>
          <a:p>
            <a:pPr marL="0" indent="0">
              <a:buNone/>
            </a:pPr>
            <a:r>
              <a:rPr lang="de-DE" sz="1500" dirty="0">
                <a:solidFill>
                  <a:srgbClr val="E9E7E3"/>
                </a:solidFill>
              </a:rPr>
              <a:t>Nach Einschätzung des DJB könnte SportEurope.tv nicht irgendeine unabhängige Drittplattform sein, sondern der Verbreitungskanal, über den SportA bzw. deren Lizenznehmer ARD/ZDF die ihnen eingeräumten Rechte tatsächlich auswerten …</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Der TV-Vertrag 2025–2027 zwischen ISPC GmbH und dem DJB  ·  offen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C67B63"/>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Vorschlag: Nachtrag zum TV-Vertrag mit ISPC</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Der TV-Vertrag 2025–2027 zwischen ISPC GmbH und dem DJB</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D7B26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Ausgangslage</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
            </a:r>
          </a:p>
          <a:p>
            <a:pPr marL="0" indent="0">
              <a:buNone/>
            </a:pPr>
            <a:r>
              <a:rPr lang="de-DE" sz="1500" dirty="0">
                <a:solidFill>
                  <a:srgbClr val="E9E7E3"/>
                </a:solidFill>
              </a:rPr>
              <a:t>Das ist keine neue Zugeständnis-Forderung, sondern eine Konkretisierung eines bereits im Vertrag angelegten Rückrechts — entsprechend leicht sollte sie gegenüber ISPC zu begründen sein: Die Exklusivität für SportA bleibt vollstän…</a:t>
            </a:r>
          </a:p>
          <a:p>
            <a:pPr marL="0" indent="0">
              <a:buNone/>
            </a:pPr>
            <a:r>
              <a:rPr lang="de-DE" sz="1500" dirty="0">
                <a:solidFill>
                  <a:srgbClr val="E9E7E3"/>
                </a:solidFill>
              </a:rPr>
              <a:t>Bei ISPC einen schriftlichen Nachtrag zum bestehenden TV-Vertrag anzuregen, der zwei Punkte ausdrücklich klarstellt:</a:t>
            </a:r>
          </a:p>
          <a:p>
            <a:pPr marL="0" indent="0">
              <a:buNone/>
            </a:pPr>
            <a:r>
              <a:rPr lang="de-DE" sz="1500" dirty="0">
                <a:solidFill>
                  <a:srgbClr val="E9E7E3"/>
                </a:solidFill>
              </a:rPr>
              <a:t>Der DJB hat SportA über § 2 Abs. 1 die vollständige Exklusivität an den Warenkorb- Veranstaltungen eingeräumt. Im Gegenzug erhält der Verband bereits jetzt ein eigenes, wenn auch eng gefasstes Vermarktungsrecht zurück — das Highl…</a:t>
            </a:r>
          </a:p>
          <a:p>
            <a:pPr marL="285750" indent="-285750">
              <a:buChar char="—"/>
            </a:pPr>
            <a:r>
              <a:rPr lang="de-DE" sz="1500" dirty="0">
                <a:solidFill>
                  <a:srgbClr val="E9E7E3"/>
                </a:solidFill>
              </a:rPr>
              <a:t>judobund.tv/DJB.TV als benannter offizieller Kanal im Sinne von § 2 Abs. 6 lit. c) — damit die bestehende Highlight-/Livestream-Rückausnahme unzweifelhaft für diese konkrete Domain gilt, un…</a:t>
            </a:r>
          </a:p>
          <a:p>
            <a:pPr marL="285750" indent="-285750">
              <a:buChar char="—"/>
            </a:pPr>
            <a:r>
              <a:rPr lang="de-DE" sz="1500" dirty="0">
                <a:solidFill>
                  <a:srgbClr val="E9E7E3"/>
                </a:solidFill>
              </a:rPr>
              <a:t>Klarstellung zur Einbindung von SportEurope.tv-Material — sofern sich die Arbeitshypothese oben bestätigt, ausdrückliche Erlaubnis, das ohnehin über einen SportA-Lizenznehmer verbreitete Si…</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Der TV-Vertrag 2025–2027 zwischen ISPC GmbH und dem DJB  ·  offen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C67B63"/>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Ansprechpartner bei SportA</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Miriam Neuhäuser — miriam.neuhaeuser@sporta.de — 089 / 749 839-20 Rüdiger Schapmann — ruediger.schapmann@sporta.de — 089 / 749 839-18</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Der TV-Vertrag 2025–2027 zwischen ISPC GmbH und dem DJB</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95918B"/>
          </a:solidFill>
          <a:ln>
            <a:noFill/>
          </a:ln>
        </p:spPr>
        <p:txBody>
          <a:bodyPr/>
          <a:lstStyle/>
          <a:p/>
        </p:txBody>
      </p:sp>
      <p:sp>
        <p:nvSpPr>
          <p:cNvPr id="3" name="Titel"/>
          <p:cNvSpPr>
            <a:spLocks noGrp="1"/>
          </p:cNvSpPr>
          <p:nvPr>
            <p:ph type="title"/>
          </p:nvPr>
        </p:nvSpPr>
        <p:spPr>
          <a:xfrm>
            <a:off x="640080" y="1900000"/>
            <a:ext cx="10900000" cy="1100000"/>
          </a:xfrm>
        </p:spPr>
        <p:txBody>
          <a:bodyPr wrap="square">
            <a:normAutofit/>
          </a:bodyPr>
          <a:lstStyle/>
          <a:p>
            <a:pPr algn="l"/>
            <a:r>
              <a:rPr lang="de-DE" sz="3600" b="0" dirty="0">
                <a:solidFill>
                  <a:srgbClr val="95918B"/>
                </a:solidFill>
                <a:latin typeface="Inter"/>
              </a:rPr>
              <a:t>Auswertung der YouTube-Bedingungen</a:t>
            </a:r>
          </a:p>
        </p:txBody>
      </p:sp>
      <p:sp>
        <p:nvSpPr>
          <p:cNvPr id="4" name="Inhalt"/>
          <p:cNvSpPr>
            <a:spLocks noGrp="1"/>
          </p:cNvSpPr>
          <p:nvPr>
            <p:ph type="body" idx="1"/>
          </p:nvPr>
        </p:nvSpPr>
        <p:spPr>
          <a:xfrm>
            <a:off x="640080" y="3200000"/>
            <a:ext cx="10900000" cy="1900000"/>
          </a:xfrm>
        </p:spPr>
        <p:txBody>
          <a:bodyPr wrap="square">
            <a:normAutofit fontScale="92500" lnSpcReduction="10000"/>
          </a:bodyPr>
          <a:lstStyle/>
          <a:p>
            <a:pPr marL="0" indent="0">
              <a:buNone/>
            </a:pPr>
            <a:r>
              <a:rPr lang="de-DE" sz="1600" dirty="0">
                <a:solidFill>
                  <a:srgbClr val="E9E7E3"/>
                </a:solidFill>
              </a:rPr>
              <a:t>Gegenüberstellung des Vorhabens mit den einschlägigen Klauseln. Maßgeblich ist für den DJB die EWR-Fassung: Anbieter der Nutzungsbedingungen ist Google Ireland Limited, Gordon House, Barrow Street, Dublin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95918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Auswertung der YouTube-Bedingungen</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VorhabenEinordnungBedingung Einbettung eigener Inhalte per Standard-iframe zulässig Embed unverändert, Player-Branding und Steuerung nicht manipuliert Sponsorenflächen rund um den Player mit Auflagen Nicht im, auf oder unmittelbar am Player; kein Vorspann-Effekt Eigenständiger Inhalt der Seite erfü…</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Auswertung der YouTube-Bedingungen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95918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Die Klauseln, auf die es ankommt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Betrifft eingebrannte Sponsorenlogos und gilt auch für Livestreams. Für den DJB erledigt: Die Kennzeichnung ist im globalen Overlay hinterlegt und läuft in jedem Stream mit. Das Häkchen in den Stream-Einstellungen ist dauerhaft g…</a:t>
            </a:r>
          </a:p>
          <a:p>
            <a:pPr marL="0" indent="0">
              <a:buNone/>
            </a:pPr>
            <a:r>
              <a:rPr lang="de-DE" sz="1500" dirty="0">
                <a:solidFill>
                  <a:srgbClr val="E9E7E3"/>
                </a:solidFill>
              </a:rPr>
              <a:t>Untersagt ist Werbung im, auf oder über dem Player sowie Werbung, die vor, während oder nach der Wiedergabe im Player-Kontext ausgespielt wird. Werbung an anderer Stelle der Seite ist nicht erfasst. Ein Zahlenwert für den Abstand…</a:t>
            </a:r>
          </a:p>
          <a:p>
            <a:pPr marL="0" indent="0">
              <a:buNone/>
            </a:pPr>
            <a:r>
              <a:rPr lang="de-DE" sz="1500" dirty="0">
                <a:solidFill>
                  <a:srgbClr val="E9E7E3"/>
                </a:solidFill>
              </a:rPr>
              <a:t>Das ist die vertragliche Grundlage des Einbettens — und gleichzeitig die Grenze: erlaubt ist der offizielle Player, nicht ein Nachbau oder eine Umgehung.</a:t>
            </a:r>
          </a:p>
          <a:p>
            <a:pPr marL="0" indent="0">
              <a:buNone/>
            </a:pPr>
            <a:r>
              <a:rPr lang="de-DE" sz="1500" dirty="0">
                <a:solidFill>
                  <a:srgbClr val="E9E7E3"/>
                </a:solidFill>
              </a:rPr>
              <a:t>Nicht-exklusiv heißt: Eure Eigenvermarktung bleibt möglich. Unterlizenzierbar und übertragbar heißt umgekehrt: Ihr müsst diese Rechte auch einräumen können — bei Fremdmaterial im Overlay oder bei Musik ist das die Sollbruchstelle.</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Auswertung der YouTube-Bedingungen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95918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Was passiert bei einem Verstoß — realistisch</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Für euren Fall bedeutet das: Der gefährlichste Weg zur Kanalsperrung führt nicht über Werbung, sondern über Musik. Werbefehler kosten den Embed, Musikfehler das Archiv.</a:t>
            </a:r>
          </a:p>
          <a:p>
            <a:pPr marL="0" indent="0">
              <a:buNone/>
            </a:pPr>
            <a:r>
              <a:rPr lang="de-DE" sz="1500" dirty="0">
                <a:solidFill>
                  <a:srgbClr val="E9E7E3"/>
                </a:solidFill>
              </a:rPr>
              <a:t>Die Durchsetzung ist abgestuft und unterscheidet nach Verstoßtyp:</a:t>
            </a:r>
          </a:p>
          <a:p>
            <a:pPr marL="285750" indent="-285750">
              <a:buChar char="—"/>
            </a:pPr>
            <a:r>
              <a:rPr lang="de-DE" sz="1500" dirty="0">
                <a:solidFill>
                  <a:srgbClr val="E9E7E3"/>
                </a:solidFill>
              </a:rPr>
              <a:t>Werbe- oder Embedding-Verstoß — der wahrscheinliche Ersteingriff ist eine Maßnahme gegen den API- beziehungsweise Embed-Zugang. Das trifft die Website, nicht sofort den Kanal.</a:t>
            </a:r>
          </a:p>
          <a:p>
            <a:pPr marL="285750" indent="-285750">
              <a:buChar char="—"/>
            </a:pPr>
            <a:r>
              <a:rPr lang="de-DE" sz="1500" dirty="0">
                <a:solidFill>
                  <a:srgbClr val="E9E7E3"/>
                </a:solidFill>
              </a:rPr>
              <a:t>Fehlende Deklaration bezahlter Werbung — Aufforderung zur Nachbesserung, bei Fortdauer Entfernung oder Verwarnung.</a:t>
            </a:r>
          </a:p>
          <a:p>
            <a:pPr marL="285750" indent="-285750">
              <a:buChar char="—"/>
            </a:pPr>
            <a:r>
              <a:rPr lang="de-DE" sz="1500" dirty="0">
                <a:solidFill>
                  <a:srgbClr val="E9E7E3"/>
                </a:solidFill>
              </a:rPr>
              <a:t>Musik und Fremdmaterial — zunächst Content-ID-Claim, also Monetarisierung oder Sperrung durch den Rechteinhaber. Das ist mild. Ein förmlicher Copyright-Strike ist gravierender; drei führen …</a:t>
            </a:r>
          </a:p>
          <a:p>
            <a:pPr marL="285750" indent="-285750">
              <a:buChar char="—"/>
            </a:pPr>
            <a:r>
              <a:rPr lang="de-DE" sz="1500" dirty="0">
                <a:solidFill>
                  <a:srgbClr val="E9E7E3"/>
                </a:solidFill>
              </a:rPr>
              <a:t>Community-Verstöße — Hinweis, dann Verwarnungen mit temporären Upload- und Streaming-Sperren; drei in 90 Tagen bedeuten Kanalsperrung.</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Auswertung der YouTube-Bedingungen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95918B"/>
          </a:solidFill>
          <a:ln>
            <a:noFill/>
          </a:ln>
        </p:spPr>
        <p:txBody>
          <a:bodyPr/>
          <a:lstStyle/>
          <a:p/>
        </p:txBody>
      </p:sp>
      <p:sp>
        <p:nvSpPr>
          <p:cNvPr id="3" name="Titel"/>
          <p:cNvSpPr>
            <a:spLocks noGrp="1"/>
          </p:cNvSpPr>
          <p:nvPr>
            <p:ph type="title"/>
          </p:nvPr>
        </p:nvSpPr>
        <p:spPr>
          <a:xfrm>
            <a:off x="640080" y="1900000"/>
            <a:ext cx="10900000" cy="1100000"/>
          </a:xfrm>
        </p:spPr>
        <p:txBody>
          <a:bodyPr wrap="square">
            <a:normAutofit/>
          </a:bodyPr>
          <a:lstStyle/>
          <a:p>
            <a:pPr algn="l"/>
            <a:r>
              <a:rPr lang="de-DE" sz="3600" b="0" dirty="0">
                <a:solidFill>
                  <a:srgbClr val="95918B"/>
                </a:solidFill>
                <a:latin typeface="Inter"/>
              </a:rPr>
              <a:t>Vertragliche Absicherung</a:t>
            </a:r>
          </a:p>
        </p:txBody>
      </p:sp>
      <p:sp>
        <p:nvSpPr>
          <p:cNvPr id="4" name="Inhalt"/>
          <p:cNvSpPr>
            <a:spLocks noGrp="1"/>
          </p:cNvSpPr>
          <p:nvPr>
            <p:ph type="body" idx="1"/>
          </p:nvPr>
        </p:nvSpPr>
        <p:spPr>
          <a:xfrm>
            <a:off x="640080" y="3200000"/>
            <a:ext cx="10900000" cy="1900000"/>
          </a:xfrm>
        </p:spPr>
        <p:txBody>
          <a:bodyPr wrap="square">
            <a:normAutofit fontScale="92500" lnSpcReduction="10000"/>
          </a:bodyPr>
          <a:lstStyle/>
          <a:p>
            <a:pPr marL="0" indent="0">
              <a:buNone/>
            </a:pPr>
            <a:r>
              <a:rPr lang="de-DE" sz="1600" dirty="0">
                <a:solidFill>
                  <a:srgbClr val="E9E7E3"/>
                </a:solidFill>
              </a:rPr>
              <a:t>Die Punkte oben sind nicht nur Empfehlungen — sie stehen in den beiden Vereinbarungen. Damit ist belegbar, wer wofür einsteht.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Kooperationsvereinbarung v9 — Produktionspartner produziert für den DJB</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285750" indent="-285750">
              <a:buChar char="—"/>
            </a:pPr>
            <a:r>
              <a:rPr lang="de-DE" sz="1500" dirty="0">
                <a:solidFill>
                  <a:srgbClr val="E9E7E3"/>
                </a:solidFill>
              </a:rPr>
              <a:t>§ 2 Datenschutz, Informationspflichten, Einwilligungen bei Minderjährigen, Freistellung</a:t>
            </a:r>
          </a:p>
          <a:p>
            <a:pPr marL="285750" indent="-285750">
              <a:buChar char="—"/>
            </a:pPr>
            <a:r>
              <a:rPr lang="de-DE" sz="1500" dirty="0">
                <a:solidFill>
                  <a:srgbClr val="E9E7E3"/>
                </a:solidFill>
              </a:rPr>
              <a:t>§ 3 Ausschließliche Nutzungsrechte des DJB, einschließlich künftiger Nutzungsarten</a:t>
            </a:r>
          </a:p>
          <a:p>
            <a:pPr marL="285750" indent="-285750">
              <a:buChar char="—"/>
            </a:pPr>
            <a:r>
              <a:rPr lang="de-DE" sz="1500" dirty="0">
                <a:solidFill>
                  <a:srgbClr val="E9E7E3"/>
                </a:solidFill>
              </a:rPr>
              <a:t>§ 4 Vermarktungshoheit, Konkurrenzschutz, Werbekennzeichnung, Sponsorenliste sieben Tage vorab</a:t>
            </a:r>
          </a:p>
          <a:p>
            <a:pPr marL="285750" indent="-285750">
              <a:buChar char="—"/>
            </a:pPr>
            <a:r>
              <a:rPr lang="de-DE" sz="1500" dirty="0">
                <a:solidFill>
                  <a:srgbClr val="E9E7E3"/>
                </a:solidFill>
              </a:rPr>
              <a:t>§ 5 Pflichten des DJB, darunter Musik- und Tonrechte</a:t>
            </a:r>
          </a:p>
          <a:p>
            <a:pPr marL="285750" indent="-285750">
              <a:buChar char="—"/>
            </a:pPr>
            <a:r>
              <a:rPr lang="de-DE" sz="1500" dirty="0">
                <a:solidFill>
                  <a:srgbClr val="E9E7E3"/>
                </a:solidFill>
              </a:rPr>
              <a:t>§ 6 Pflichten des Produktionspartners, Zusicherung zu Rechten Dritter, Plattformbedingungen, Umgang mit Stream-Keys</a:t>
            </a:r>
          </a:p>
          <a:p>
            <a:pPr marL="285750" indent="-285750">
              <a:buChar char="—"/>
            </a:pPr>
            <a:r>
              <a:rPr lang="de-DE" sz="1500" dirty="0">
                <a:solidFill>
                  <a:srgbClr val="E9E7E3"/>
                </a:solidFill>
              </a:rPr>
              <a:t>§ 8 Abschalt- und Löschungsrecht, Haftung, Versicherung</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Vertragliche Absicherung</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8FB185"/>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Nutzungsvereinbarung V6 — Verein sendet über die Kanäle des DJB</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285750" indent="-285750">
              <a:buChar char="—"/>
            </a:pPr>
            <a:r>
              <a:rPr lang="de-DE" sz="1500" dirty="0">
                <a:solidFill>
                  <a:srgbClr val="E9E7E3"/>
                </a:solidFill>
              </a:rPr>
              <a:t>§ 1 Rollen, mit Klarstellung, dass der DJB keinen eigenen Hostingdienst betreibt</a:t>
            </a:r>
          </a:p>
          <a:p>
            <a:pPr marL="285750" indent="-285750">
              <a:buChar char="—"/>
            </a:pPr>
            <a:r>
              <a:rPr lang="de-DE" sz="1500" dirty="0">
                <a:solidFill>
                  <a:srgbClr val="E9E7E3"/>
                </a:solidFill>
              </a:rPr>
              <a:t>§ 2 Datenschutz, Einwilligungen bei Minderjährigen, Freistellung auch für Urheber-, Marken- und Musikrechte sowie Plattformmaßnahmen</a:t>
            </a:r>
          </a:p>
          <a:p>
            <a:pPr marL="285750" indent="-285750">
              <a:buChar char="—"/>
            </a:pPr>
            <a:r>
              <a:rPr lang="de-DE" sz="1500" dirty="0">
                <a:solidFill>
                  <a:srgbClr val="E9E7E3"/>
                </a:solidFill>
              </a:rPr>
              <a:t>§ 3 Nicht-ausschließliche Rechte für den DJB, Eigenverwertung bleibt beim Verein</a:t>
            </a:r>
          </a:p>
          <a:p>
            <a:pPr marL="285750" indent="-285750">
              <a:buChar char="—"/>
            </a:pPr>
            <a:r>
              <a:rPr lang="de-DE" sz="1500" dirty="0">
                <a:solidFill>
                  <a:srgbClr val="E9E7E3"/>
                </a:solidFill>
              </a:rPr>
              <a:t>§ 4 Vermarktungshoheit, Konkurrenzschutz, Werbekennzeichnung, Einblendungen über die DJB-Infrastruktur</a:t>
            </a:r>
          </a:p>
          <a:p>
            <a:pPr marL="285750" indent="-285750">
              <a:buChar char="—"/>
            </a:pPr>
            <a:r>
              <a:rPr lang="de-DE" sz="1500" dirty="0">
                <a:solidFill>
                  <a:srgbClr val="E9E7E3"/>
                </a:solidFill>
              </a:rPr>
              <a:t>§ 5 Pflichten des DJB, Ausgestaltung des Zugangs über Portal oder befristeten Link</a:t>
            </a:r>
          </a:p>
          <a:p>
            <a:pPr marL="285750" indent="-285750">
              <a:buChar char="—"/>
            </a:pPr>
            <a:r>
              <a:rPr lang="de-DE" sz="1500" dirty="0">
                <a:solidFill>
                  <a:srgbClr val="E9E7E3"/>
                </a:solidFill>
              </a:rPr>
              <a:t>§ 6 Pflichten des Vereins, Musikrechte, Rechtebestätigung je Veranstaltung, Plattformbedingungen</a:t>
            </a:r>
          </a:p>
          <a:p>
            <a:pPr marL="285750" indent="-285750">
              <a:buChar char="—"/>
            </a:pPr>
            <a:r>
              <a:rPr lang="de-DE" sz="1500" dirty="0">
                <a:solidFill>
                  <a:srgbClr val="E9E7E3"/>
                </a:solidFill>
              </a:rPr>
              <a:t>§ 7 Qualitätssicherung, Abbruch der laufenden Sendung, Löschungsrecht</a:t>
            </a:r>
          </a:p>
          <a:p>
            <a:pPr marL="285750" indent="-285750">
              <a:buChar char="—"/>
            </a:pPr>
            <a:r>
              <a:rPr lang="de-DE" sz="1500" dirty="0">
                <a:solidFill>
                  <a:srgbClr val="E9E7E3"/>
                </a:solidFill>
              </a:rPr>
              <a:t>§ 8 Ersatz bei Maßnahmen einer Plattform gegen die Kanäle des DJB</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Vertragliche Absicherung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95918B"/>
          </a:solidFill>
          <a:ln>
            <a:noFill/>
          </a:ln>
        </p:spPr>
        <p:txBody>
          <a:bodyPr/>
          <a:lstStyle/>
          <a:p/>
        </p:txBody>
      </p:sp>
      <p:sp>
        <p:nvSpPr>
          <p:cNvPr id="3" name="Titel"/>
          <p:cNvSpPr>
            <a:spLocks noGrp="1"/>
          </p:cNvSpPr>
          <p:nvPr>
            <p:ph type="title"/>
          </p:nvPr>
        </p:nvSpPr>
        <p:spPr>
          <a:xfrm>
            <a:off x="640080" y="1900000"/>
            <a:ext cx="10900000" cy="1100000"/>
          </a:xfrm>
        </p:spPr>
        <p:txBody>
          <a:bodyPr wrap="square">
            <a:normAutofit/>
          </a:bodyPr>
          <a:lstStyle/>
          <a:p>
            <a:pPr algn="l"/>
            <a:r>
              <a:rPr lang="de-DE" sz="3600" b="0" dirty="0">
                <a:solidFill>
                  <a:srgbClr val="95918B"/>
                </a:solidFill>
                <a:latin typeface="Inter"/>
              </a:rPr>
              <a:t>Die Verträge im Volltext</a:t>
            </a:r>
          </a:p>
        </p:txBody>
      </p:sp>
      <p:sp>
        <p:nvSpPr>
          <p:cNvPr id="4" name="Inhalt"/>
          <p:cNvSpPr>
            <a:spLocks noGrp="1"/>
          </p:cNvSpPr>
          <p:nvPr>
            <p:ph type="body" idx="1"/>
          </p:nvPr>
        </p:nvSpPr>
        <p:spPr>
          <a:xfrm>
            <a:off x="640080" y="3200000"/>
            <a:ext cx="10900000" cy="1900000"/>
          </a:xfrm>
        </p:spPr>
        <p:txBody>
          <a:bodyPr wrap="square">
            <a:normAutofit fontScale="92500" lnSpcReduction="10000"/>
          </a:bodyPr>
          <a:lstStyle/>
          <a:p>
            <a:pPr marL="0" indent="0">
              <a:buNone/>
            </a:pPr>
            <a:r>
              <a:rPr lang="de-DE" sz="1600" dirty="0">
                <a:solidFill>
                  <a:srgbClr val="E9E7E3"/>
                </a:solidFill>
              </a:rPr>
              <a:t>Alle Dokumente sind in dieser Seite enthalten und funktionieren ohne Internetverbindung. Der Download liefert die Word- bzw. PDF-Datei. Der TV-Vertrag und das Merkblatt sind neu in Fassung 15; Anlage 1 (Warenkorb) ist Bestandteil des Vertr…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95918B"/>
          </a:solidFill>
          <a:ln>
            <a:noFill/>
          </a:ln>
        </p:spPr>
        <p:txBody>
          <a:bodyPr/>
          <a:lstStyle/>
          <a:p/>
        </p:txBody>
      </p:sp>
      <p:sp>
        <p:nvSpPr>
          <p:cNvPr id="3" name="Titel"/>
          <p:cNvSpPr>
            <a:spLocks noGrp="1"/>
          </p:cNvSpPr>
          <p:nvPr>
            <p:ph type="title"/>
          </p:nvPr>
        </p:nvSpPr>
        <p:spPr>
          <a:xfrm>
            <a:off x="640080" y="1900000"/>
            <a:ext cx="10900000" cy="1100000"/>
          </a:xfrm>
        </p:spPr>
        <p:txBody>
          <a:bodyPr wrap="square">
            <a:normAutofit/>
          </a:bodyPr>
          <a:lstStyle/>
          <a:p>
            <a:pPr algn="l"/>
            <a:r>
              <a:rPr lang="de-DE" sz="3600" b="0" dirty="0">
                <a:solidFill>
                  <a:srgbClr val="95918B"/>
                </a:solidFill>
                <a:latin typeface="Inter"/>
              </a:rPr>
              <a:t>Was noch zu tun ist</a:t>
            </a:r>
          </a:p>
        </p:txBody>
      </p:sp>
      <p:sp>
        <p:nvSpPr>
          <p:cNvPr id="4" name="Inhalt"/>
          <p:cNvSpPr>
            <a:spLocks noGrp="1"/>
          </p:cNvSpPr>
          <p:nvPr>
            <p:ph type="body" idx="1"/>
          </p:nvPr>
        </p:nvSpPr>
        <p:spPr>
          <a:xfrm>
            <a:off x="640080" y="3200000"/>
            <a:ext cx="10900000" cy="1900000"/>
          </a:xfrm>
        </p:spPr>
        <p:txBody>
          <a:bodyPr wrap="square">
            <a:normAutofit fontScale="92500" lnSpcReduction="10000"/>
          </a:bodyPr>
          <a:lstStyle/>
          <a:p>
            <a:pPr marL="0" indent="0">
              <a:buNone/>
            </a:pPr>
            <a:r>
              <a:rPr lang="de-DE" sz="1600" dirty="0">
                <a:solidFill>
                  <a:srgbClr val="E9E7E3"/>
                </a:solidFill>
              </a:rPr>
              <a:t>Die inhaltlichen Pflichten gegenüber Vereinen und Produktionspartnern sind über die beiden eigenen Vereinbarungen abgegolten. Neu seit Fassung 15 sind die mit ★ markierten Punkte aus dem SportA/ISPC-Vertrag — sie sind unabhängig von den ei…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95918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Was noch zu tun ist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285750" indent="-285750">
              <a:buChar char="—"/>
            </a:pPr>
            <a:r>
              <a:rPr lang="de-DE" sz="1500" dirty="0">
                <a:solidFill>
                  <a:srgbClr val="E9E7E3"/>
                </a:solidFill>
              </a:rPr>
              <a:t/>
            </a:r>
          </a:p>
          <a:p>
            <a:pPr marL="285750" indent="-285750">
              <a:buChar char="—"/>
            </a:pPr>
            <a:r>
              <a:rPr lang="de-DE" sz="1500" dirty="0">
                <a:solidFill>
                  <a:srgbClr val="E9E7E3"/>
                </a:solidFill>
              </a:rPr>
              <a:t/>
            </a:r>
          </a:p>
          <a:p>
            <a:pPr marL="285750" indent="-285750">
              <a:buChar char="—"/>
            </a:pPr>
            <a:r>
              <a:rPr lang="de-DE" sz="1500" dirty="0">
                <a:solidFill>
                  <a:srgbClr val="E9E7E3"/>
                </a:solidFill>
              </a:rPr>
              <a:t/>
            </a:r>
          </a:p>
          <a:p>
            <a:pPr marL="285750" indent="-285750">
              <a:buChar char="—"/>
            </a:pPr>
            <a:r>
              <a:rPr lang="de-DE" sz="1500" dirty="0">
                <a:solidFill>
                  <a:srgbClr val="E9E7E3"/>
                </a:solidFill>
              </a:rPr>
              <a:t/>
            </a:r>
          </a:p>
          <a:p>
            <a:pPr marL="285750" indent="-285750">
              <a:buChar char="—"/>
            </a:pPr>
            <a:r>
              <a:rPr lang="de-DE" sz="1500" dirty="0">
                <a:solidFill>
                  <a:srgbClr val="E9E7E3"/>
                </a:solidFill>
              </a:rPr>
              <a:t/>
            </a:r>
          </a:p>
          <a:p>
            <a:pPr marL="285750" indent="-285750">
              <a:buChar char="—"/>
            </a:pPr>
            <a:r>
              <a:rPr lang="de-DE" sz="1500" dirty="0">
                <a:solidFill>
                  <a:srgbClr val="E9E7E3"/>
                </a:solidFill>
              </a:rPr>
              <a:t>Vereinbarungen beschließenKooperationsvereinbarung v9 und Nutzungsvereinbarung V6. Damit sind Musikrechte, Einwilligungen Minderjähriger, Werbekennzeichnung, Zugangsvergabe, Abschaltrecht u…</a:t>
            </a:r>
          </a:p>
          <a:p>
            <a:pPr marL="285750" indent="-285750">
              <a:buChar char="—"/>
            </a:pPr>
            <a:r>
              <a:rPr lang="de-DE" sz="1500" dirty="0">
                <a:solidFill>
                  <a:srgbClr val="E9E7E3"/>
                </a:solidFill>
              </a:rPr>
              <a:t>SportEurope-Vertrag inhaltlich prüfenExklusivität, Einbettung, Werbung im Umfeld — unabhängig von der SportA-Frage weiterhin offen.</a:t>
            </a:r>
          </a:p>
          <a:p>
            <a:pPr marL="285750" indent="-285750">
              <a:buChar char="—"/>
            </a:pPr>
            <a:r>
              <a:rPr lang="de-DE" sz="1500" dirty="0">
                <a:solidFill>
                  <a:srgbClr val="E9E7E3"/>
                </a:solidFill>
              </a:rPr>
              <a:t>Hauptsponsorenliste erstellenMit Branchenzuordnung. § 4 Abs. 3 beider Vereinbarungen setzt sie voraus — ohne Liste läuft die Klausel leer.</a:t>
            </a:r>
          </a:p>
          <a:p>
            <a:pPr marL="285750" indent="-285750">
              <a:buChar char="—"/>
            </a:pPr>
            <a:r>
              <a:rPr lang="de-DE" sz="1500" dirty="0">
                <a:solidFill>
                  <a:srgbClr val="E9E7E3"/>
                </a:solidFill>
              </a:rPr>
              <a:t>Seite rechtlich ausstattenImpressum mit Verantwortlichem, Datenschutz, Werbung als Anzeige gekennzeichnet, Consent vor dem Player.</a:t>
            </a:r>
          </a:p>
          <a:p>
            <a:pPr marL="285750" indent="-285750">
              <a:buChar char="—"/>
            </a:pPr>
            <a:r>
              <a:rPr lang="de-DE" sz="1500" dirty="0">
                <a:solidFill>
                  <a:srgbClr val="E9E7E3"/>
                </a:solidFill>
              </a:rPr>
              <a:t>Medienklausel in der Ausschreibung prüfenSie ist die Rechtsgrundlage und zugleich der Nachweis. Einmal sauber formulieren, dann für alle Veranstaltungen übernehmen.</a:t>
            </a:r>
          </a:p>
          <a:p>
            <a:pPr marL="285750" indent="-285750">
              <a:buChar char="—"/>
            </a:pPr>
            <a:r>
              <a:rPr lang="de-DE" sz="1500" dirty="0">
                <a:solidFill>
                  <a:srgbClr val="E9E7E3"/>
                </a:solidFill>
              </a:rPr>
              <a:t>Plattformdokumente ausdruckenVier Dokumente aus Abschnitt 11, mit Datum, als Anlage zur Vorstandsvorlage.</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Was noch zu tun ist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95918B"/>
          </a:solidFill>
          <a:ln>
            <a:noFill/>
          </a:ln>
        </p:spPr>
        <p:txBody>
          <a:bodyPr/>
          <a:lstStyle/>
          <a:p/>
        </p:txBody>
      </p:sp>
      <p:sp>
        <p:nvSpPr>
          <p:cNvPr id="3" name="Titel"/>
          <p:cNvSpPr>
            <a:spLocks noGrp="1"/>
          </p:cNvSpPr>
          <p:nvPr>
            <p:ph type="title"/>
          </p:nvPr>
        </p:nvSpPr>
        <p:spPr>
          <a:xfrm>
            <a:off x="640080" y="1900000"/>
            <a:ext cx="10900000" cy="1100000"/>
          </a:xfrm>
        </p:spPr>
        <p:txBody>
          <a:bodyPr wrap="square">
            <a:normAutofit/>
          </a:bodyPr>
          <a:lstStyle/>
          <a:p>
            <a:pPr algn="l"/>
            <a:r>
              <a:rPr lang="de-DE" sz="3600" b="0" dirty="0">
                <a:solidFill>
                  <a:srgbClr val="95918B"/>
                </a:solidFill>
                <a:latin typeface="Inter"/>
              </a:rPr>
              <a:t>Statement zur Rechtssicherheit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95918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Statement zur Rechtssicherheit</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Vorbehalt aus dem TV-Vertrag 2025–2027 mit ISPC/SportA: Für Veranstaltungen im Warenkorb (Anlage 1 des Vertrags — nationale Meisterschaften, Bundesliga, Pokal, EJU/IJF in Deutschland) ist die Grundkonstruktion oben nicht mehr une…</a:t>
            </a:r>
          </a:p>
          <a:p>
            <a:pPr marL="0" indent="0">
              <a:buNone/>
            </a:pPr>
            <a:r>
              <a:rPr lang="de-DE" sz="1500" dirty="0">
                <a:solidFill>
                  <a:srgbClr val="E9E7E3"/>
                </a:solidFill>
              </a:rPr>
              <a:t>Die Verbreitung von Teilnehmeraufnahmen stützt sich auf das berechtigte Interesse an der Berichterstattung in Verbindung mit der Medienklausel der Ausschreibung; die werbliche Finanzierung steht dem nicht entgegen. Offen bleibt d…</a:t>
            </a:r>
          </a:p>
          <a:p>
            <a:pPr marL="0" indent="0">
              <a:buNone/>
            </a:pPr>
            <a:r>
              <a:rPr lang="de-DE" sz="1500" dirty="0">
                <a:solidFill>
                  <a:srgbClr val="E9E7E3"/>
                </a:solidFill>
              </a:rPr>
              <a:t>Da die Mitgliedsvereine in die Kanäle des Verbandes bei den Plattformen senden und keine Speicherung beim Verband erfolgt, entsteht keine Stellung als Hostinganbieter oder Plattform; die Pflichten des Digital Services Act und die…</a:t>
            </a:r>
          </a:p>
          <a:p>
            <a:pPr marL="0" indent="0">
              <a:buNone/>
            </a:pPr>
            <a:r>
              <a:rPr lang="de-DE" sz="1500" dirty="0">
                <a:solidFill>
                  <a:srgbClr val="E9E7E3"/>
                </a:solidFill>
              </a:rPr>
              <a:t>Das Vorhaben ist in seiner Grundkonstruktion rechtlich tragfähig. Die Einbettung eigener, mit Zustimmung veröffentlichter Inhalte ist zulässig; die Vermarktung des Seitenumfelds ist es ebenfalls, soweit die Werbung vom Player abg…</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Statement zur Rechtssicherheit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95918B"/>
          </a:solidFill>
          <a:ln>
            <a:noFill/>
          </a:ln>
        </p:spPr>
        <p:txBody>
          <a:bodyPr/>
          <a:lstStyle/>
          <a:p/>
        </p:txBody>
      </p:sp>
      <p:sp>
        <p:nvSpPr>
          <p:cNvPr id="3" name="Titel"/>
          <p:cNvSpPr>
            <a:spLocks noGrp="1"/>
          </p:cNvSpPr>
          <p:nvPr>
            <p:ph type="title"/>
          </p:nvPr>
        </p:nvSpPr>
        <p:spPr>
          <a:xfrm>
            <a:off x="640080" y="1900000"/>
            <a:ext cx="10900000" cy="1100000"/>
          </a:xfrm>
        </p:spPr>
        <p:txBody>
          <a:bodyPr wrap="square">
            <a:normAutofit/>
          </a:bodyPr>
          <a:lstStyle/>
          <a:p>
            <a:pPr algn="l"/>
            <a:r>
              <a:rPr lang="de-DE" sz="3600" b="0" dirty="0">
                <a:solidFill>
                  <a:srgbClr val="95918B"/>
                </a:solidFill>
                <a:latin typeface="Inter"/>
              </a:rPr>
              <a:t>Quellen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95918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Plattformdokumente — für die Anlage abzurufen</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YouTube-Nutzungsbedingungen https://www.youtube.com/t/terms YouTube API Services Terms of Service https://developers.google.com/youtube/terms/api-services-terms-of-service YouTube API Services — Developer Policies https://develop…</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Quellen  ·  geändert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95918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Vertragsgrundlage — neu in Fassung 15</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TV-Vertrag: ISPC GmbH / Deutscher Judo-Bund e.V., unterzeichnet 22./30.01.2025, Laufzeit 01.01.2025–31.12.2027 (Option bis 2029) Merkblatt: SportA GmbH, „Rechte und Pflichten der Spitzenverbände 2025–2027" (reine Verständnishilfe…</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Quellen  ·  geändert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lken"/>
          <p:cNvSpPr/>
          <p:nvPr/>
        </p:nvSpPr>
        <p:spPr>
          <a:xfrm>
            <a:off x="0" y="0"/>
            <a:ext cx="68580" cy="6858000"/>
          </a:xfrm>
          <a:prstGeom prst="rect">
            <a:avLst/>
          </a:prstGeom>
          <a:solidFill>
            <a:srgbClr val="95918B"/>
          </a:solidFill>
          <a:ln>
            <a:noFill/>
          </a:ln>
        </p:spPr>
        <p:txBody>
          <a:bodyPr/>
          <a:lstStyle/>
          <a:p/>
        </p:txBody>
      </p:sp>
      <p:sp>
        <p:nvSpPr>
          <p:cNvPr id="3" name="Titel"/>
          <p:cNvSpPr>
            <a:spLocks noGrp="1"/>
          </p:cNvSpPr>
          <p:nvPr>
            <p:ph type="title"/>
          </p:nvPr>
        </p:nvSpPr>
        <p:spPr>
          <a:xfrm>
            <a:off x="640080" y="520000"/>
            <a:ext cx="10900000" cy="1100000"/>
          </a:xfrm>
        </p:spPr>
        <p:txBody>
          <a:bodyPr wrap="square">
            <a:normAutofit/>
          </a:bodyPr>
          <a:lstStyle/>
          <a:p>
            <a:pPr algn="l"/>
            <a:r>
              <a:rPr lang="de-DE" sz="2600" b="0" dirty="0">
                <a:solidFill>
                  <a:srgbClr val="F0C040"/>
                </a:solidFill>
                <a:latin typeface="Inter"/>
              </a:rPr>
              <a:t>Rechtsgrundlagen</a:t>
            </a:r>
          </a:p>
        </p:txBody>
      </p:sp>
      <p:sp>
        <p:nvSpPr>
          <p:cNvPr id="4" name="Inhalt"/>
          <p:cNvSpPr>
            <a:spLocks noGrp="1"/>
          </p:cNvSpPr>
          <p:nvPr>
            <p:ph type="body" idx="1"/>
          </p:nvPr>
        </p:nvSpPr>
        <p:spPr>
          <a:xfrm>
            <a:off x="640080" y="1750000"/>
            <a:ext cx="10900000" cy="4400000"/>
          </a:xfrm>
        </p:spPr>
        <p:txBody>
          <a:bodyPr wrap="square">
            <a:normAutofit fontScale="92500" lnSpcReduction="10000"/>
          </a:bodyPr>
          <a:lstStyle/>
          <a:p>
            <a:pPr marL="0" indent="0">
              <a:buNone/>
            </a:pPr>
            <a:r>
              <a:rPr lang="de-DE" sz="1500" dirty="0">
                <a:solidFill>
                  <a:srgbClr val="E9E7E3"/>
                </a:solidFill>
              </a:rPr>
              <a:t>Einbettung: EuGH C-466/12 (Svensson) · C-348/13 (BestWater) · C-392/19 (VG Bild-Kunst) Verantwortlichkeit: § 7 Abs. 1 DDG · BGH I ZR 166/07 (Zu-Eigen-Machen) Keine Plattformpflichten: DSA Art. 3 lit. g und lit. i — nicht erfüllt …</a:t>
            </a:r>
          </a:p>
        </p:txBody>
      </p:sp>
      <p:sp>
        <p:nvSpPr>
          <p:cNvPr id="5" name="Fuss"/>
          <p:cNvSpPr/>
          <p:nvPr/>
        </p:nvSpPr>
        <p:spPr>
          <a:xfrm>
            <a:off x="640080" y="6180000"/>
            <a:ext cx="10900000" cy="360000"/>
          </a:xfrm>
          <a:prstGeom prst="rect">
            <a:avLst/>
          </a:prstGeom>
        </p:spPr>
        <p:txBody>
          <a:bodyPr/>
          <a:lstStyle/>
          <a:p>
            <a:r>
              <a:rPr lang="de-DE" sz="1000" dirty="0">
                <a:solidFill>
                  <a:srgbClr val="95918B"/>
                </a:solidFill>
              </a:rPr>
              <a:t>Quellen</a:t>
            </a:r>
          </a:p>
        </p:txBody>
      </p:sp>
    </p:spTree>
  </p:cSld>
  <p:clrMapOvr>
    <a:masterClrMapping/>
  </p:clrMapOvr>
</p:sld>
</file>

<file path=ppt/theme/theme1.xml><?xml version="1.0" encoding="utf-8"?>
<a:theme xmlns:a="http://schemas.openxmlformats.org/drawingml/2006/main" name="judobund.tv">
  <a:themeElements>
    <a:clrScheme name="judobund.tv">
      <a:dk1>
        <a:srgbClr val="161616"/>
      </a:dk1>
      <a:lt1>
        <a:srgbClr val="E9E7E3"/>
      </a:lt1>
      <a:dk2>
        <a:srgbClr val="242424"/>
      </a:dk2>
      <a:lt2>
        <a:srgbClr val="95918B"/>
      </a:lt2>
      <a:accent1>
        <a:srgbClr val="F0C040"/>
      </a:accent1>
      <a:accent2>
        <a:srgbClr val="8FB185"/>
      </a:accent2>
      <a:accent3>
        <a:srgbClr val="D7B26B"/>
      </a:accent3>
      <a:accent4>
        <a:srgbClr val="C67B63"/>
      </a:accent4>
      <a:accent5>
        <a:srgbClr val="C1B596"/>
      </a:accent5>
      <a:accent6>
        <a:srgbClr val="F0C040"/>
      </a:accent6>
      <a:hlink>
        <a:srgbClr val="F0C040"/>
      </a:hlink>
      <a:folHlink>
        <a:srgbClr val="C9A03A"/>
      </a:folHlink>
    </a:clrScheme>
    <a:fontScheme name="judobund.tv">
      <a:majorFont>
        <a:latin typeface="Inter"/>
        <a:ea typeface=""/>
        <a:cs typeface=""/>
      </a:majorFont>
      <a:minorFont>
        <a:latin typeface="Inter"/>
        <a:ea typeface=""/>
        <a:cs typeface=""/>
      </a:minorFont>
    </a:fontScheme>
    <a:fmtScheme name="judobund.tv">
      <a:fillStyleLst>
        <a:solidFill>
          <a:schemeClr val="phClr"/>
        </a:solidFill>
        <a:solidFill>
          <a:schemeClr val="phClr"/>
        </a:solidFill>
        <a:solidFill>
          <a:schemeClr val="phClr"/>
        </a:soli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